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5" r:id="rId3"/>
    <p:sldId id="294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5" r:id="rId13"/>
    <p:sldId id="306" r:id="rId14"/>
    <p:sldId id="310" r:id="rId15"/>
    <p:sldId id="312" r:id="rId16"/>
    <p:sldId id="307" r:id="rId17"/>
    <p:sldId id="308" r:id="rId18"/>
    <p:sldId id="309" r:id="rId19"/>
    <p:sldId id="313" r:id="rId2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7F4"/>
    <a:srgbClr val="F6869E"/>
    <a:srgbClr val="B94917"/>
    <a:srgbClr val="000066"/>
    <a:srgbClr val="F3B99F"/>
    <a:srgbClr val="893611"/>
    <a:srgbClr val="A44114"/>
    <a:srgbClr val="FF6600"/>
    <a:srgbClr val="000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93019" autoAdjust="0"/>
  </p:normalViewPr>
  <p:slideViewPr>
    <p:cSldViewPr>
      <p:cViewPr varScale="1">
        <p:scale>
          <a:sx n="70" d="100"/>
          <a:sy n="70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0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103B860B-0473-4247-9E44-24886D271D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9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339B3BA5-5D1D-463A-8796-BCA860816D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71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4AC418-DE65-4AC5-BF34-EADCC02BA2F4}" type="slidenum">
              <a:rPr lang="en-US"/>
              <a:pPr/>
              <a:t>1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defRPr sz="29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861475C-3A7E-42C7-AF79-8195938B6240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7113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4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5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6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7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8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19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0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1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2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3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4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5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6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7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8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9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0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1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2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3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4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5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6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7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8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9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0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1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2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3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A82E4-8A1A-45C2-A9CE-DA058FDADE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9486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228600"/>
            <a:ext cx="2076450" cy="5707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076950" cy="5707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AEFB3-AE65-47D6-9F47-ACBDAD0948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63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22456-A9AD-4501-9EAA-E21780A8DC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777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34D0A-2827-4E7E-A18A-E2A1355E0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26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524000"/>
            <a:ext cx="36195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524000"/>
            <a:ext cx="3619500" cy="4411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D57C9-5229-47EB-8BD7-2604D0AD17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36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6D4AE-A0AB-4FAC-9447-10CCFB6844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34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771C5-8A3A-4BE6-AE89-9C4B7A80D1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00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A82D2-0EAA-4F32-928E-DC837A6B7C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6410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93BC-AB4B-4476-9521-86CD871451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8625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BF856-9C35-40B4-8D6E-FAB9A87F9A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47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7696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391400" cy="441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endParaRPr lang="en-US" alt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fld id="{540B210C-F3CF-4D1A-A0D2-AA32A7FB8A37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4608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4608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0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5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0"/>
        </a:spcBef>
        <a:spcAft>
          <a:spcPct val="25000"/>
        </a:spcAft>
        <a:buClr>
          <a:schemeClr val="accent2"/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0"/>
        </a:spcBef>
        <a:spcAft>
          <a:spcPct val="25000"/>
        </a:spcAft>
        <a:buClr>
          <a:schemeClr val="accent1"/>
        </a:buClr>
        <a:buSzPct val="50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minfo.ro/" TargetMode="External"/><Relationship Id="rId2" Type="http://schemas.openxmlformats.org/officeDocument/2006/relationships/hyperlink" Target="http://www.isj.tm.edu.ro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276351"/>
            <a:ext cx="5867400" cy="1466850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INSPECTORATUL </a:t>
            </a:r>
            <a:r>
              <a:rPr lang="ro-RO" sz="2800" dirty="0" smtClean="0">
                <a:solidFill>
                  <a:schemeClr val="tx1"/>
                </a:solidFill>
              </a:rPr>
              <a:t>ŞCOLAR JUDEŢEAN TIMIŞ</a:t>
            </a:r>
            <a:br>
              <a:rPr lang="ro-RO" sz="2800" dirty="0" smtClean="0">
                <a:solidFill>
                  <a:schemeClr val="tx1"/>
                </a:solidFill>
              </a:rPr>
            </a:br>
            <a:r>
              <a:rPr lang="ro-RO" sz="2800" dirty="0" smtClean="0"/>
              <a:t>www.isj.tm.edu.ro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276600"/>
            <a:ext cx="6324600" cy="3200400"/>
          </a:xfrm>
        </p:spPr>
        <p:txBody>
          <a:bodyPr/>
          <a:lstStyle/>
          <a:p>
            <a:r>
              <a:rPr lang="en-US" b="1" dirty="0" smtClean="0"/>
              <a:t>CERC PEDAGOGIC </a:t>
            </a:r>
            <a:r>
              <a:rPr lang="ro-RO" b="1" dirty="0" smtClean="0"/>
              <a:t>- </a:t>
            </a:r>
            <a:r>
              <a:rPr lang="en-US" b="1" dirty="0" smtClean="0"/>
              <a:t>SEM II</a:t>
            </a:r>
            <a:endParaRPr lang="ro-RO" b="1" dirty="0" smtClean="0"/>
          </a:p>
          <a:p>
            <a:r>
              <a:rPr lang="en-US" b="1" dirty="0" smtClean="0"/>
              <a:t>DISCIPLINA INFORMATIC</a:t>
            </a:r>
            <a:r>
              <a:rPr lang="ro-RO" b="1" dirty="0" smtClean="0"/>
              <a:t>Ă / TIC</a:t>
            </a:r>
            <a:endParaRPr lang="en-US" b="1" dirty="0" smtClean="0"/>
          </a:p>
          <a:p>
            <a:r>
              <a:rPr lang="ro-RO" sz="3200" b="1" dirty="0" smtClean="0"/>
              <a:t>anul şcolar 2011-2012</a:t>
            </a:r>
          </a:p>
          <a:p>
            <a:r>
              <a:rPr lang="ro-RO" sz="2400" b="1" dirty="0" smtClean="0"/>
              <a:t>Inspector şcolar de specialitate</a:t>
            </a:r>
          </a:p>
          <a:p>
            <a:r>
              <a:rPr lang="ro-RO" sz="2400" b="1" dirty="0" smtClean="0"/>
              <a:t>Prof. Jelco STANCOV</a:t>
            </a:r>
            <a:endParaRPr lang="en-US" sz="2400" b="1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11239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7" descr="ANTET MEC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"/>
            <a:ext cx="2201876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ro-RO" sz="3200" dirty="0" smtClean="0"/>
              <a:t>RECOMANDĂRI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67376"/>
            <a:ext cx="880963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cooptarea unor cadre didactice resursă/mentori pentru debutanţi, care să explice rolul şi rostul testelor iniţiale;</a:t>
            </a:r>
            <a:endParaRPr lang="en-US" sz="2800" dirty="0"/>
          </a:p>
          <a:p>
            <a:pPr lvl="0" algn="just"/>
            <a:r>
              <a:rPr lang="ro-RO" sz="2800" dirty="0" smtClean="0"/>
              <a:t> focusarea </a:t>
            </a:r>
            <a:r>
              <a:rPr lang="ro-RO" sz="2800" dirty="0"/>
              <a:t>pe realizarea unor teste care să evalueze competenţe şi nu doar cunoştinţe (prin formularea clară a acestora în cadrul matricei de specificaţii);</a:t>
            </a:r>
            <a:endParaRPr lang="en-US" sz="2800" dirty="0"/>
          </a:p>
          <a:p>
            <a:pPr lvl="0" algn="just"/>
            <a:r>
              <a:rPr lang="ro-RO" sz="2800" dirty="0" smtClean="0"/>
              <a:t> formularea clară a </a:t>
            </a:r>
            <a:r>
              <a:rPr lang="ro-RO" sz="2800" dirty="0"/>
              <a:t>cerinţelor;</a:t>
            </a:r>
            <a:endParaRPr lang="en-US" sz="2800" dirty="0"/>
          </a:p>
          <a:p>
            <a:pPr lvl="0" algn="just"/>
            <a:r>
              <a:rPr lang="ro-RO" sz="2800" dirty="0" smtClean="0"/>
              <a:t> corectarea </a:t>
            </a:r>
            <a:r>
              <a:rPr lang="ro-RO" sz="2800" dirty="0"/>
              <a:t>lucrărilor, inclusiv din punct de vedere gramatical</a:t>
            </a:r>
            <a:r>
              <a:rPr lang="ro-RO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05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58170" y="152400"/>
            <a:ext cx="7696200" cy="1524000"/>
          </a:xfrm>
        </p:spPr>
        <p:txBody>
          <a:bodyPr/>
          <a:lstStyle/>
          <a:p>
            <a:pPr algn="ctr"/>
            <a:r>
              <a:rPr lang="ro-RO" sz="3200" dirty="0" smtClean="0"/>
              <a:t>MANAGEMENTUL PREZENŢEI ELEVILOR LA ŞCOALĂ</a:t>
            </a:r>
            <a:br>
              <a:rPr lang="ro-RO" sz="3200" dirty="0" smtClean="0"/>
            </a:br>
            <a:r>
              <a:rPr lang="ro-RO" sz="3200" dirty="0" smtClean="0"/>
              <a:t>CAUZE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2057400"/>
            <a:ext cx="8809630" cy="414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care ţin de personalitatea şi starea de sănătate a elevului: motivaţie şcolară scăzută, lipsă de interes, încredere scăzută în educaţia şcolară, oboseală, </a:t>
            </a:r>
            <a:r>
              <a:rPr lang="ro-RO" sz="2800" dirty="0" smtClean="0"/>
              <a:t>anxietate, pasivitate</a:t>
            </a:r>
            <a:r>
              <a:rPr lang="ro-RO" sz="2800" dirty="0"/>
              <a:t>; </a:t>
            </a:r>
            <a:endParaRPr lang="ro-RO" sz="2800" dirty="0" smtClean="0"/>
          </a:p>
          <a:p>
            <a:pPr lvl="0" algn="just">
              <a:buNone/>
            </a:pPr>
            <a:endParaRPr lang="ro-RO" sz="2800" dirty="0" smtClean="0"/>
          </a:p>
          <a:p>
            <a:pPr lvl="0" algn="just"/>
            <a:r>
              <a:rPr lang="ro-RO" sz="2800" dirty="0" smtClean="0"/>
              <a:t> care </a:t>
            </a:r>
            <a:r>
              <a:rPr lang="ro-RO" sz="2800" dirty="0"/>
              <a:t>ţin de familie, condiţiile socio-economice ale familie: sărăcia, stil parental indiferent, neglijent, familii dizarmonice, părinţi foarte ocupaţi sau plecaţi în </a:t>
            </a:r>
            <a:r>
              <a:rPr lang="ro-RO" sz="2800" dirty="0" smtClean="0"/>
              <a:t>străinătate;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1717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58170" y="228600"/>
            <a:ext cx="7696200" cy="1600200"/>
          </a:xfrm>
        </p:spPr>
        <p:txBody>
          <a:bodyPr/>
          <a:lstStyle/>
          <a:p>
            <a:pPr algn="ctr"/>
            <a:r>
              <a:rPr lang="ro-RO" sz="3200" dirty="0" smtClean="0"/>
              <a:t>MANAGEMENTUL PREZENŢEI ELEVILOR LA ŞCOALĂ</a:t>
            </a:r>
            <a:br>
              <a:rPr lang="ro-RO" sz="3200" dirty="0" smtClean="0"/>
            </a:br>
            <a:r>
              <a:rPr lang="ro-RO" sz="3200" dirty="0" smtClean="0"/>
              <a:t>CAUZE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2209800"/>
            <a:ext cx="88096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care ţin de contextul şcolar specific (inclusiv relaţia profesor-elev): presiunea grupului, supraîncărcarea şcolară, comunicarea defectuasă elev-profesor (ironizarea, umilirea elevului) evaluarea subiectivă, frica de evaluare, conflict cu colegii, practici educative percepute de elevi ca fiind </a:t>
            </a:r>
            <a:r>
              <a:rPr lang="ro-RO" sz="2800" dirty="0" smtClean="0"/>
              <a:t>nedrepte, </a:t>
            </a:r>
          </a:p>
        </p:txBody>
      </p:sp>
    </p:spTree>
    <p:extLst>
      <p:ext uri="{BB962C8B-B14F-4D97-AF65-F5344CB8AC3E}">
        <p14:creationId xmlns:p14="http://schemas.microsoft.com/office/powerpoint/2010/main" val="22426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58170" y="228600"/>
            <a:ext cx="7696200" cy="1600200"/>
          </a:xfrm>
        </p:spPr>
        <p:txBody>
          <a:bodyPr/>
          <a:lstStyle/>
          <a:p>
            <a:pPr algn="ctr"/>
            <a:r>
              <a:rPr lang="ro-RO" sz="3200" dirty="0" smtClean="0"/>
              <a:t>PAŞI ÎN APLICAREA PROGRAMULUI DE MONITORIZARE A ABSENŢELOR ELEVILOR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2209800"/>
            <a:ext cx="8809630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800" dirty="0" smtClean="0"/>
              <a:t> Constituirea </a:t>
            </a:r>
            <a:r>
              <a:rPr lang="ro-RO" sz="2800" dirty="0"/>
              <a:t>Comisiei de monitorizare a absenţelor la nivel de </a:t>
            </a:r>
            <a:r>
              <a:rPr lang="ro-RO" sz="2800" dirty="0" smtClean="0"/>
              <a:t>şcoală;</a:t>
            </a:r>
          </a:p>
          <a:p>
            <a:pPr algn="just"/>
            <a:r>
              <a:rPr lang="ro-RO" sz="2800" dirty="0" smtClean="0"/>
              <a:t> </a:t>
            </a:r>
            <a:r>
              <a:rPr lang="ro-RO" sz="2800" smtClean="0"/>
              <a:t>Introducerea absenţelor </a:t>
            </a:r>
            <a:r>
              <a:rPr lang="ro-RO" sz="2800" dirty="0" smtClean="0"/>
              <a:t>în catalog;</a:t>
            </a:r>
            <a:endParaRPr lang="en-US" sz="2800" dirty="0" smtClean="0"/>
          </a:p>
          <a:p>
            <a:pPr algn="just"/>
            <a:r>
              <a:rPr lang="ro-RO" sz="2800" dirty="0" smtClean="0"/>
              <a:t> Completarea </a:t>
            </a:r>
            <a:r>
              <a:rPr lang="ro-RO" sz="2800" dirty="0"/>
              <a:t>f</a:t>
            </a:r>
            <a:r>
              <a:rPr lang="ro-RO" sz="2800" dirty="0" smtClean="0"/>
              <a:t>işei </a:t>
            </a:r>
            <a:r>
              <a:rPr lang="ro-RO" sz="2800" dirty="0"/>
              <a:t>de centralizare a absenţelor </a:t>
            </a:r>
            <a:r>
              <a:rPr lang="ro-RO" sz="2800" dirty="0" smtClean="0"/>
              <a:t>nemotivate </a:t>
            </a:r>
            <a:r>
              <a:rPr lang="ro-RO" sz="2800" dirty="0"/>
              <a:t>şi a </a:t>
            </a:r>
            <a:r>
              <a:rPr lang="ro-RO" sz="2800" dirty="0" smtClean="0"/>
              <a:t>fişei </a:t>
            </a:r>
            <a:r>
              <a:rPr lang="ro-RO" sz="2800" dirty="0"/>
              <a:t>sintetice pentru </a:t>
            </a:r>
            <a:r>
              <a:rPr lang="ro-RO" sz="2800" dirty="0" smtClean="0"/>
              <a:t>şcoală;</a:t>
            </a:r>
            <a:endParaRPr lang="en-US" sz="2800" dirty="0"/>
          </a:p>
          <a:p>
            <a:pPr algn="just"/>
            <a:r>
              <a:rPr lang="ro-RO" sz="2800" dirty="0"/>
              <a:t> </a:t>
            </a:r>
            <a:r>
              <a:rPr lang="ro-RO" sz="2800" dirty="0" smtClean="0"/>
              <a:t>Aplicarea </a:t>
            </a:r>
            <a:r>
              <a:rPr lang="ro-RO" sz="2800" dirty="0"/>
              <a:t>chestionarelor pentru elevi, părinţi în clasele unde absenteismul este </a:t>
            </a:r>
            <a:r>
              <a:rPr lang="ro-RO" sz="2800" dirty="0" smtClean="0"/>
              <a:t>ridicat;</a:t>
            </a:r>
            <a:endParaRPr lang="en-US" sz="2800" dirty="0"/>
          </a:p>
          <a:p>
            <a:pPr algn="just"/>
            <a:r>
              <a:rPr lang="ro-RO" sz="2800" dirty="0"/>
              <a:t> </a:t>
            </a:r>
            <a:r>
              <a:rPr lang="ro-RO" sz="2800" dirty="0" smtClean="0"/>
              <a:t>Solicitarea </a:t>
            </a:r>
            <a:r>
              <a:rPr lang="ro-RO" sz="2800" dirty="0"/>
              <a:t>sprijinului psihologului şcolar în alegerea programului </a:t>
            </a:r>
            <a:r>
              <a:rPr lang="en-US" sz="2800" dirty="0"/>
              <a:t>/ a</a:t>
            </a:r>
            <a:r>
              <a:rPr lang="ro-RO" sz="2800" dirty="0"/>
              <a:t>ctivităţilor de </a:t>
            </a:r>
            <a:r>
              <a:rPr lang="ro-RO" sz="2800" dirty="0" smtClean="0"/>
              <a:t>intervenţie.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726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ro-RO" sz="3200" dirty="0" smtClean="0"/>
              <a:t>MANAGEMENTUL PREZENŢEI ELEVILOR LA ŞCOALĂ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67376"/>
            <a:ext cx="88096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Având în vedere foaia de parcurs pentru anul şcolar 2011-2012 absenteismul trebuie monitorizat, prevenit şi redus.</a:t>
            </a:r>
          </a:p>
          <a:p>
            <a:pPr lvl="0" algn="just">
              <a:buNone/>
            </a:pPr>
            <a:endParaRPr lang="ro-RO" sz="2800" dirty="0" smtClean="0"/>
          </a:p>
          <a:p>
            <a:pPr lvl="0" algn="just"/>
            <a:r>
              <a:rPr lang="ro-RO" sz="2800" dirty="0" smtClean="0"/>
              <a:t> La nivelul judeţului Timiş se centralizează numărul de absenţe pentru fiecare lună.</a:t>
            </a:r>
          </a:p>
          <a:p>
            <a:pPr lvl="0" algn="just"/>
            <a:endParaRPr lang="ro-RO" sz="2800" dirty="0" smtClean="0"/>
          </a:p>
          <a:p>
            <a:pPr lvl="0" algn="just"/>
            <a:r>
              <a:rPr lang="ro-RO" sz="2800" dirty="0"/>
              <a:t> </a:t>
            </a:r>
            <a:r>
              <a:rPr lang="ro-RO" sz="2800" dirty="0" smtClean="0"/>
              <a:t>ISJ Timiş a monitorizat numărul de absenţe şi a realizat controale tematice la fiecare unitate de învăţământ.</a:t>
            </a:r>
          </a:p>
          <a:p>
            <a:pPr lvl="0"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631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en-US" sz="3200" dirty="0" smtClean="0"/>
              <a:t>M</a:t>
            </a:r>
            <a:r>
              <a:rPr lang="ro-RO" sz="3200" dirty="0" smtClean="0"/>
              <a:t>ĂSURI ISJ TIMIŞ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595021"/>
            <a:ext cx="880963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În fundamentarea planului de şcolarizare pentru anul şcolar 2012-2013, I.S.J. Timiş a ţinut cont de concluzia desprinsă din analiza numărului de absenţe ale elevilor şi profesorilor din toate unităţile monitorizate;</a:t>
            </a:r>
          </a:p>
          <a:p>
            <a:pPr lvl="0" algn="just">
              <a:buNone/>
            </a:pPr>
            <a:endParaRPr lang="ro-RO" sz="2800" dirty="0" smtClean="0"/>
          </a:p>
          <a:p>
            <a:pPr lvl="0" algn="just"/>
            <a:r>
              <a:rPr lang="ro-RO" sz="2800" dirty="0" smtClean="0"/>
              <a:t> Au fost reduse numărul de clase de la seral şi frecvenţă redusă;</a:t>
            </a:r>
          </a:p>
          <a:p>
            <a:pPr lvl="0" algn="just"/>
            <a:endParaRPr lang="ro-RO" sz="2800" dirty="0" smtClean="0"/>
          </a:p>
          <a:p>
            <a:pPr lvl="0" algn="just"/>
            <a:r>
              <a:rPr lang="ro-RO" sz="2800" dirty="0" smtClean="0"/>
              <a:t> Au fost reduse clase şi la învăţământul de zi în unele unităţi de învăţământ unde s-a observat un număr mare de absenţe.</a:t>
            </a:r>
          </a:p>
          <a:p>
            <a:pPr lvl="0"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168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248" y="152400"/>
            <a:ext cx="7696200" cy="1143000"/>
          </a:xfrm>
        </p:spPr>
        <p:txBody>
          <a:bodyPr/>
          <a:lstStyle/>
          <a:p>
            <a:pPr algn="ctr"/>
            <a:r>
              <a:rPr lang="ro-RO" sz="3200" dirty="0" smtClean="0"/>
              <a:t>SUGESTII DE INTERVENŢIE ÎN CAZUL ABSENTEISMULUI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52600"/>
            <a:ext cx="8809630" cy="414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Monitorizarea, de către diriginte, săptămânală a absenţelor elevilor pe fişa tip de monitorizare şi prezentarea lunară a situaţiei absenţelor către conducerea </a:t>
            </a:r>
            <a:r>
              <a:rPr lang="ro-RO" sz="2800" dirty="0" smtClean="0"/>
              <a:t>şcolii;</a:t>
            </a:r>
            <a:endParaRPr lang="en-US" sz="2800" dirty="0"/>
          </a:p>
          <a:p>
            <a:pPr lvl="0" algn="just"/>
            <a:r>
              <a:rPr lang="ro-RO" sz="2800" dirty="0" smtClean="0"/>
              <a:t> Aplicarea </a:t>
            </a:r>
            <a:r>
              <a:rPr lang="ro-RO" sz="2800" dirty="0"/>
              <a:t>chestionarului privind absenteismul (dacă situaţia o impune</a:t>
            </a:r>
            <a:r>
              <a:rPr lang="ro-RO" sz="2800" dirty="0" smtClean="0"/>
              <a:t>);</a:t>
            </a:r>
            <a:endParaRPr lang="en-US" sz="2800" dirty="0"/>
          </a:p>
          <a:p>
            <a:pPr lvl="0" algn="just"/>
            <a:r>
              <a:rPr lang="ro-RO" sz="2800" dirty="0" smtClean="0"/>
              <a:t> Centralizarea </a:t>
            </a:r>
            <a:r>
              <a:rPr lang="ro-RO" sz="2800" dirty="0"/>
              <a:t>răspunsurilor la chestionar şi identificarea principalelor cauze care au contribuit la situaţia de fapt (număr mare de absenţe nemotivate)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6752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248" y="152400"/>
            <a:ext cx="7696200" cy="1143000"/>
          </a:xfrm>
        </p:spPr>
        <p:txBody>
          <a:bodyPr/>
          <a:lstStyle/>
          <a:p>
            <a:pPr algn="ctr"/>
            <a:r>
              <a:rPr lang="ro-RO" sz="3200" dirty="0" smtClean="0"/>
              <a:t>SUGESTII DE INTERVENŢIE ÎN CAZUL ABSENTEISMULUI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52600"/>
            <a:ext cx="8809630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Schiţarea unui plan de intervenţie ţintit pentru rezolvarea situaţiei (identificarea de către diriginte a  unor măsuri amelioratorii</a:t>
            </a:r>
            <a:r>
              <a:rPr lang="ro-RO" sz="2800" dirty="0" smtClean="0"/>
              <a:t>)</a:t>
            </a:r>
          </a:p>
          <a:p>
            <a:pPr lvl="0" algn="just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Discutarea</a:t>
            </a:r>
            <a:r>
              <a:rPr lang="ro-RO" sz="2800" dirty="0"/>
              <a:t>, în particular, a incidentului / situatiei cu elevul – căutarea împreună a unor soluţii pentru evitarea repetării incidentului; eventual, consilierea psihologică individuală / a familiei (în funcţie de cauză</a:t>
            </a:r>
            <a:r>
              <a:rPr lang="ro-RO" sz="28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1574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248" y="152400"/>
            <a:ext cx="7696200" cy="1143000"/>
          </a:xfrm>
        </p:spPr>
        <p:txBody>
          <a:bodyPr/>
          <a:lstStyle/>
          <a:p>
            <a:pPr algn="ctr"/>
            <a:r>
              <a:rPr lang="ro-RO" sz="3200" dirty="0" smtClean="0"/>
              <a:t>SUGESTII DE INTERVENŢIE ÎN CAZUL ABSENTEISMULUI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424" y="1758287"/>
            <a:ext cx="8809630" cy="3280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Cooperarea dirigintelui cu părinţii; supravegherea </a:t>
            </a:r>
            <a:r>
              <a:rPr lang="ro-RO" sz="2800" u="sng" dirty="0"/>
              <a:t>discretă</a:t>
            </a:r>
            <a:r>
              <a:rPr lang="ro-RO" sz="2800" dirty="0"/>
              <a:t> a prezenţei elevului la şcoală, legătura permanentă cu dirigintele </a:t>
            </a:r>
            <a:r>
              <a:rPr lang="ro-RO" sz="2800" dirty="0" smtClean="0"/>
              <a:t>;</a:t>
            </a:r>
          </a:p>
          <a:p>
            <a:pPr lvl="0" algn="just">
              <a:buNone/>
            </a:pPr>
            <a:endParaRPr lang="ro-RO" sz="2800" dirty="0" smtClean="0"/>
          </a:p>
          <a:p>
            <a:pPr lvl="0" algn="just"/>
            <a:r>
              <a:rPr lang="ro-RO" sz="2800" dirty="0"/>
              <a:t> </a:t>
            </a:r>
            <a:r>
              <a:rPr lang="ro-RO" sz="2800" dirty="0" smtClean="0"/>
              <a:t>Dacă </a:t>
            </a:r>
            <a:r>
              <a:rPr lang="ro-RO" sz="2800" dirty="0"/>
              <a:t>fuga de la şcoală este determinată de atitudinea unui profesor, dirigintele poate media rezolvarea situaţiei conflictuale </a:t>
            </a:r>
            <a:r>
              <a:rPr lang="ro-RO" sz="2800" dirty="0" smtClean="0"/>
              <a:t>profesor-elev.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55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42248" y="152400"/>
            <a:ext cx="7696200" cy="1143000"/>
          </a:xfrm>
        </p:spPr>
        <p:txBody>
          <a:bodyPr/>
          <a:lstStyle/>
          <a:p>
            <a:pPr algn="ctr"/>
            <a:r>
              <a:rPr lang="ro-RO" sz="3200" dirty="0" smtClean="0"/>
              <a:t>SUGESTII DE INTERVENŢIE ÎN CAZUL ABSENTEISMULUI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0251" y="1752600"/>
            <a:ext cx="8809630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en-US" sz="2800" dirty="0" err="1" smtClean="0"/>
              <a:t>Lec</a:t>
            </a:r>
            <a:r>
              <a:rPr lang="ro-RO" sz="2800" dirty="0" smtClean="0"/>
              <a:t>ţii proiectate şi realizate prin mijloace moderne;</a:t>
            </a:r>
          </a:p>
          <a:p>
            <a:pPr lvl="0" algn="just"/>
            <a:r>
              <a:rPr lang="ro-RO" sz="2800" dirty="0" smtClean="0"/>
              <a:t> Valorificarea competenţelor dobândite prin cursuri de formare în realizarea unor lecţii bine proiectate, interesante şi atrăgătoare;</a:t>
            </a:r>
          </a:p>
          <a:p>
            <a:pPr lvl="0" algn="just"/>
            <a:r>
              <a:rPr lang="ro-RO" sz="2800" dirty="0" smtClean="0"/>
              <a:t> Aplicarea şi diversificarea strategiilor moderne de predare-învăţare centrate pe elev;</a:t>
            </a:r>
          </a:p>
          <a:p>
            <a:pPr lvl="0" algn="just"/>
            <a:r>
              <a:rPr lang="ro-RO" sz="2800" dirty="0" smtClean="0"/>
              <a:t> Desfăşurarea unui program suplimentar de pregătire (consultaţii, meditaţii);</a:t>
            </a:r>
          </a:p>
          <a:p>
            <a:pPr lvl="0" algn="just"/>
            <a:r>
              <a:rPr lang="ro-RO" sz="2800" dirty="0"/>
              <a:t> </a:t>
            </a:r>
            <a:r>
              <a:rPr lang="ro-RO" sz="2800" dirty="0" smtClean="0"/>
              <a:t>Simularea examenului de bacalaureat;</a:t>
            </a:r>
          </a:p>
        </p:txBody>
      </p:sp>
    </p:spTree>
    <p:extLst>
      <p:ext uri="{BB962C8B-B14F-4D97-AF65-F5344CB8AC3E}">
        <p14:creationId xmlns:p14="http://schemas.microsoft.com/office/powerpoint/2010/main" val="74429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762000"/>
          </a:xfrm>
        </p:spPr>
        <p:txBody>
          <a:bodyPr/>
          <a:lstStyle/>
          <a:p>
            <a:pPr algn="ctr"/>
            <a:r>
              <a:rPr lang="ro-RO" sz="3200" dirty="0" smtClean="0"/>
              <a:t>TEMATICĂ PROPUSĂ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149" y="1524000"/>
            <a:ext cx="8610600" cy="4635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3200" dirty="0" smtClean="0"/>
              <a:t> </a:t>
            </a:r>
            <a:r>
              <a:rPr lang="ro-RO" sz="2800" dirty="0" smtClean="0"/>
              <a:t>Evaluarea stadiului de realizare a acţiunilor cuprinse în Foaia de parcurs pentru anul şcolar  2011-2012, transmisă de Ministerul Educaţiei, Cercetării, Tineretului şi Sportului cu adresa nr. 213/BO/05.09.2011 şi înregistrată la I.Ş.J. Timiş cu nr.7869/6.09.2011.</a:t>
            </a:r>
          </a:p>
          <a:p>
            <a:pPr lvl="0" algn="just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Programul „Şcoala altfel” - tipuri de activităţi, modalităţi de organizare şi de implicare a cadrelor didactice în aceste activităţi.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290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762000"/>
          </a:xfrm>
        </p:spPr>
        <p:txBody>
          <a:bodyPr/>
          <a:lstStyle/>
          <a:p>
            <a:pPr algn="ctr"/>
            <a:r>
              <a:rPr lang="ro-RO" sz="3200" dirty="0" smtClean="0"/>
              <a:t>TEMATICĂ PROPUSĂ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149" y="1752600"/>
            <a:ext cx="8610600" cy="479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Pregătirea </a:t>
            </a:r>
            <a:r>
              <a:rPr lang="ro-RO" sz="2800" dirty="0"/>
              <a:t>elevilor pentru examenele şi evaluările naţionale</a:t>
            </a:r>
            <a:r>
              <a:rPr lang="ro-RO" sz="2800" dirty="0" smtClean="0"/>
              <a:t>.</a:t>
            </a:r>
          </a:p>
          <a:p>
            <a:pPr lvl="0" algn="just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Noutăţi </a:t>
            </a:r>
            <a:r>
              <a:rPr lang="ro-RO" sz="2800" dirty="0"/>
              <a:t>legislative referitoare la organizarea şi desfăşurarea examenului naţional de definitivare în învăţământ şi a examenelor de obţinere a gradelor didactice II si I</a:t>
            </a:r>
            <a:r>
              <a:rPr lang="ro-RO" sz="2800" dirty="0" smtClean="0"/>
              <a:t>.</a:t>
            </a:r>
          </a:p>
          <a:p>
            <a:pPr lvl="0" algn="just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</a:t>
            </a:r>
            <a:r>
              <a:rPr lang="en-US" sz="2800" dirty="0" smtClean="0"/>
              <a:t>Atestat2012, </a:t>
            </a:r>
            <a:r>
              <a:rPr lang="en-US" sz="2800" dirty="0" err="1" smtClean="0"/>
              <a:t>olimpiade</a:t>
            </a:r>
            <a:r>
              <a:rPr lang="en-US" sz="2800" dirty="0" smtClean="0"/>
              <a:t> </a:t>
            </a:r>
            <a:r>
              <a:rPr lang="ro-RO" sz="2800" dirty="0" smtClean="0"/>
              <a:t>şi </a:t>
            </a:r>
            <a:r>
              <a:rPr lang="en-US" sz="2800" dirty="0" err="1" smtClean="0"/>
              <a:t>concursuri</a:t>
            </a:r>
            <a:r>
              <a:rPr lang="ro-RO" sz="2800" dirty="0" smtClean="0"/>
              <a:t>.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81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762000"/>
          </a:xfrm>
        </p:spPr>
        <p:txBody>
          <a:bodyPr/>
          <a:lstStyle/>
          <a:p>
            <a:pPr algn="ctr"/>
            <a:r>
              <a:rPr lang="ro-RO" sz="3200" dirty="0" smtClean="0"/>
              <a:t>ANALIZA TESTELOR INIŢIALE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1582" y="2286000"/>
            <a:ext cx="8610600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3200" dirty="0" smtClean="0"/>
              <a:t> </a:t>
            </a:r>
            <a:r>
              <a:rPr lang="ro-RO" sz="2800" dirty="0"/>
              <a:t>Au fost realizate de către </a:t>
            </a:r>
            <a:r>
              <a:rPr lang="ro-RO" sz="2800" dirty="0" smtClean="0"/>
              <a:t>C.N.E.E. </a:t>
            </a:r>
            <a:r>
              <a:rPr lang="ro-RO" sz="2800" dirty="0"/>
              <a:t>2 modele de teste </a:t>
            </a:r>
            <a:r>
              <a:rPr lang="ro-RO" sz="2800" dirty="0" smtClean="0"/>
              <a:t>iniţiale:</a:t>
            </a:r>
          </a:p>
          <a:p>
            <a:pPr algn="just">
              <a:buNone/>
            </a:pPr>
            <a:endParaRPr lang="en-US" sz="2800" dirty="0"/>
          </a:p>
          <a:p>
            <a:pPr lvl="0"/>
            <a:r>
              <a:rPr lang="ro-RO" sz="2800" dirty="0" smtClean="0"/>
              <a:t> Informatică </a:t>
            </a:r>
            <a:r>
              <a:rPr lang="ro-RO" sz="2800" dirty="0"/>
              <a:t>– clasa a IX-a</a:t>
            </a:r>
            <a:endParaRPr lang="en-US" sz="2800" dirty="0"/>
          </a:p>
          <a:p>
            <a:pPr lvl="0"/>
            <a:r>
              <a:rPr lang="ro-RO" sz="2800" dirty="0" smtClean="0"/>
              <a:t> TIC </a:t>
            </a:r>
            <a:r>
              <a:rPr lang="ro-RO" sz="2800" dirty="0"/>
              <a:t>– clasa a X-a</a:t>
            </a:r>
            <a:endParaRPr lang="en-US" sz="2800" dirty="0"/>
          </a:p>
          <a:p>
            <a:pPr lvl="0"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479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762000"/>
          </a:xfrm>
        </p:spPr>
        <p:txBody>
          <a:bodyPr/>
          <a:lstStyle/>
          <a:p>
            <a:pPr algn="ctr"/>
            <a:r>
              <a:rPr lang="ro-RO" sz="3200" dirty="0" smtClean="0"/>
              <a:t>ANALIZA TESTELOR INIŢIALE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600200"/>
            <a:ext cx="8809630" cy="515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3200" dirty="0" smtClean="0"/>
              <a:t> </a:t>
            </a:r>
            <a:r>
              <a:rPr lang="ro-RO" sz="2800" dirty="0"/>
              <a:t>La nivelul judeţului </a:t>
            </a:r>
            <a:r>
              <a:rPr lang="ro-RO" sz="2800" dirty="0" smtClean="0"/>
              <a:t>Timiş au </a:t>
            </a:r>
            <a:r>
              <a:rPr lang="ro-RO" sz="2800" dirty="0"/>
              <a:t>fost realizate modele de teste iniţiale de următorii profesori:</a:t>
            </a:r>
            <a:endParaRPr lang="en-US" sz="2800" dirty="0"/>
          </a:p>
          <a:p>
            <a:pPr lvl="0">
              <a:buNone/>
            </a:pPr>
            <a:r>
              <a:rPr lang="ro-RO" sz="2800" b="1" dirty="0"/>
              <a:t>Informatică</a:t>
            </a:r>
            <a:endParaRPr lang="en-US" sz="2800" dirty="0"/>
          </a:p>
          <a:p>
            <a:pPr lvl="0">
              <a:buNone/>
            </a:pPr>
            <a:r>
              <a:rPr lang="ro-RO" sz="2800" dirty="0" smtClean="0"/>
              <a:t> - Sanda </a:t>
            </a:r>
            <a:r>
              <a:rPr lang="ro-RO" sz="2800" dirty="0"/>
              <a:t>Junea si Cristina Bohm – cls a XI-a</a:t>
            </a:r>
            <a:endParaRPr lang="en-US" sz="2800" dirty="0"/>
          </a:p>
          <a:p>
            <a:pPr lvl="0">
              <a:buNone/>
            </a:pPr>
            <a:r>
              <a:rPr lang="ro-RO" sz="2800" dirty="0" smtClean="0"/>
              <a:t> - Tatiana </a:t>
            </a:r>
            <a:r>
              <a:rPr lang="ro-RO" sz="2800" dirty="0"/>
              <a:t>Cărăbaş si Bogdanescu Simona – cls a X-a</a:t>
            </a:r>
            <a:endParaRPr lang="en-US" sz="2800" dirty="0"/>
          </a:p>
          <a:p>
            <a:pPr lvl="0">
              <a:buNone/>
            </a:pPr>
            <a:r>
              <a:rPr lang="ro-RO" sz="2800" dirty="0" smtClean="0"/>
              <a:t> - Marineta </a:t>
            </a:r>
            <a:r>
              <a:rPr lang="ro-RO" sz="2800" dirty="0"/>
              <a:t>Jebelean – cls a XII-a</a:t>
            </a:r>
            <a:endParaRPr lang="en-US" sz="2800" dirty="0"/>
          </a:p>
          <a:p>
            <a:pPr lvl="0">
              <a:buNone/>
            </a:pPr>
            <a:r>
              <a:rPr lang="ro-RO" sz="2800" b="1" dirty="0"/>
              <a:t>TIC</a:t>
            </a:r>
            <a:endParaRPr lang="en-US" sz="2800" dirty="0"/>
          </a:p>
          <a:p>
            <a:pPr lvl="0">
              <a:buNone/>
            </a:pPr>
            <a:r>
              <a:rPr lang="ro-RO" sz="2800" dirty="0" smtClean="0"/>
              <a:t> - Toma </a:t>
            </a:r>
            <a:r>
              <a:rPr lang="ro-RO" sz="2800" dirty="0"/>
              <a:t>Rodica si Branga Monica – cls. </a:t>
            </a:r>
            <a:r>
              <a:rPr lang="ro-RO" sz="2800" dirty="0" smtClean="0"/>
              <a:t>a </a:t>
            </a:r>
            <a:r>
              <a:rPr lang="ro-RO" sz="2800" dirty="0"/>
              <a:t>IX-a</a:t>
            </a:r>
            <a:endParaRPr lang="en-US" sz="2800" dirty="0"/>
          </a:p>
          <a:p>
            <a:pPr lvl="0">
              <a:buNone/>
            </a:pPr>
            <a:r>
              <a:rPr lang="ro-RO" sz="2800" dirty="0" smtClean="0"/>
              <a:t> - Gheju </a:t>
            </a:r>
            <a:r>
              <a:rPr lang="ro-RO" sz="2800" dirty="0"/>
              <a:t>Nina si Monica Tănăsie – cls a XII-a</a:t>
            </a:r>
            <a:endParaRPr lang="en-US" sz="2800" dirty="0"/>
          </a:p>
          <a:p>
            <a:pPr lvl="0"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293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762000"/>
          </a:xfrm>
        </p:spPr>
        <p:txBody>
          <a:bodyPr/>
          <a:lstStyle/>
          <a:p>
            <a:pPr algn="ctr"/>
            <a:r>
              <a:rPr lang="ro-RO" sz="3200" dirty="0" smtClean="0"/>
              <a:t>ANALIZA TESTELOR INIŢIALE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828800"/>
            <a:ext cx="8809630" cy="4721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3200" dirty="0" smtClean="0"/>
              <a:t> </a:t>
            </a:r>
            <a:r>
              <a:rPr lang="ro-RO" sz="2800" dirty="0"/>
              <a:t>Am fost scanate </a:t>
            </a:r>
            <a:r>
              <a:rPr lang="ro-RO" sz="2800" dirty="0" smtClean="0"/>
              <a:t>cele 2 </a:t>
            </a:r>
            <a:r>
              <a:rPr lang="ro-RO" sz="2800" dirty="0"/>
              <a:t>GHIDURI de EVALUARE de la INSAM </a:t>
            </a:r>
            <a:r>
              <a:rPr lang="ro-RO" sz="2800" dirty="0" smtClean="0"/>
              <a:t>prin </a:t>
            </a:r>
            <a:r>
              <a:rPr lang="ro-RO" sz="2800" dirty="0"/>
              <a:t>intermediul colegilor informaticieni Marius Inasel de la Col. </a:t>
            </a:r>
            <a:r>
              <a:rPr lang="ro-RO" sz="2800" dirty="0" smtClean="0"/>
              <a:t>Naţ. </a:t>
            </a:r>
            <a:r>
              <a:rPr lang="ro-RO" sz="2800" dirty="0"/>
              <a:t>C.D. </a:t>
            </a:r>
            <a:r>
              <a:rPr lang="ro-RO" sz="2800" dirty="0" smtClean="0"/>
              <a:t>Loga </a:t>
            </a:r>
            <a:r>
              <a:rPr lang="ro-RO" sz="2800" dirty="0"/>
              <a:t>ş</a:t>
            </a:r>
            <a:r>
              <a:rPr lang="ro-RO" sz="2800" dirty="0" smtClean="0"/>
              <a:t>i </a:t>
            </a:r>
            <a:r>
              <a:rPr lang="ro-RO" sz="2800" dirty="0"/>
              <a:t>Rada Mirianici de la Lic. Ped. C. Sylva </a:t>
            </a:r>
            <a:r>
              <a:rPr lang="ro-RO" sz="2800" dirty="0" smtClean="0"/>
              <a:t>Timişoara.</a:t>
            </a:r>
          </a:p>
          <a:p>
            <a:pPr algn="just">
              <a:buNone/>
            </a:pPr>
            <a:endParaRPr lang="ro-RO" sz="2800" dirty="0" smtClean="0"/>
          </a:p>
          <a:p>
            <a:pPr algn="just"/>
            <a:r>
              <a:rPr lang="ro-RO" sz="2800" dirty="0"/>
              <a:t> </a:t>
            </a:r>
            <a:r>
              <a:rPr lang="ro-RO" sz="2800" dirty="0" smtClean="0"/>
              <a:t>Aceste materiale au fost postate pe pagina </a:t>
            </a:r>
            <a:r>
              <a:rPr lang="ro-RO" sz="2800" dirty="0" smtClean="0">
                <a:hlinkClick r:id="rId2"/>
              </a:rPr>
              <a:t>www.isj.tm.edu.ro</a:t>
            </a:r>
            <a:r>
              <a:rPr lang="ro-RO" sz="2800" dirty="0" smtClean="0"/>
              <a:t>  la opţiunea specialităţi - &gt; informatică şi pe site-ul prof. de informatică </a:t>
            </a:r>
            <a:r>
              <a:rPr lang="ro-RO" sz="2800" dirty="0" smtClean="0">
                <a:hlinkClick r:id="rId3"/>
              </a:rPr>
              <a:t>http://tminfo.ro</a:t>
            </a:r>
            <a:endParaRPr lang="en-US" sz="2800" dirty="0"/>
          </a:p>
          <a:p>
            <a:pPr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477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ro-RO" sz="3200" dirty="0" smtClean="0"/>
              <a:t>CONSTATĂRI</a:t>
            </a:r>
            <a:br>
              <a:rPr lang="ro-RO" sz="3200" dirty="0" smtClean="0"/>
            </a:br>
            <a:r>
              <a:rPr lang="ro-RO" sz="3200" dirty="0" smtClean="0"/>
              <a:t>ASPECTE POZITIVE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524000"/>
            <a:ext cx="8809630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o-RO" sz="2800" dirty="0" smtClean="0"/>
              <a:t> au </a:t>
            </a:r>
            <a:r>
              <a:rPr lang="ro-RO" sz="2800" dirty="0"/>
              <a:t>fost </a:t>
            </a:r>
            <a:r>
              <a:rPr lang="ro-RO" sz="2800" dirty="0" smtClean="0"/>
              <a:t>testaţi </a:t>
            </a:r>
            <a:r>
              <a:rPr lang="ro-RO" sz="2800" dirty="0"/>
              <a:t>elevii </a:t>
            </a:r>
            <a:r>
              <a:rPr lang="ro-RO" sz="2800" dirty="0" smtClean="0"/>
              <a:t>atât </a:t>
            </a:r>
            <a:r>
              <a:rPr lang="ro-RO" sz="2800" dirty="0"/>
              <a:t>la disciplina </a:t>
            </a:r>
            <a:r>
              <a:rPr lang="ro-RO" sz="2800" dirty="0" smtClean="0"/>
              <a:t>informatică </a:t>
            </a:r>
            <a:r>
              <a:rPr lang="ro-RO" sz="2800" dirty="0"/>
              <a:t>cât şi la disciplina TIC. </a:t>
            </a:r>
            <a:endParaRPr lang="ro-RO" sz="2800" dirty="0" smtClean="0"/>
          </a:p>
          <a:p>
            <a:pPr lvl="0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</a:t>
            </a:r>
            <a:r>
              <a:rPr lang="fr-FR" sz="2800" dirty="0" err="1" smtClean="0"/>
              <a:t>calitatea</a:t>
            </a:r>
            <a:r>
              <a:rPr lang="fr-FR" sz="2800" dirty="0" smtClean="0"/>
              <a:t> </a:t>
            </a:r>
            <a:r>
              <a:rPr lang="fr-FR" sz="2800" dirty="0" err="1"/>
              <a:t>testelor</a:t>
            </a:r>
            <a:r>
              <a:rPr lang="fr-FR" sz="2800" dirty="0"/>
              <a:t> </a:t>
            </a:r>
            <a:r>
              <a:rPr lang="fr-FR" sz="2800" dirty="0" err="1"/>
              <a:t>iniţiale</a:t>
            </a:r>
            <a:r>
              <a:rPr lang="fr-FR" sz="2800" dirty="0"/>
              <a:t> este </a:t>
            </a:r>
            <a:r>
              <a:rPr lang="fr-FR" sz="2800" dirty="0" err="1"/>
              <a:t>bună</a:t>
            </a:r>
            <a:r>
              <a:rPr lang="fr-FR" sz="2800" dirty="0"/>
              <a:t>, s</a:t>
            </a:r>
            <a:r>
              <a:rPr lang="ro-RO" sz="2800" dirty="0"/>
              <a:t>-a</a:t>
            </a:r>
            <a:r>
              <a:rPr lang="fr-FR" sz="2800" dirty="0"/>
              <a:t> </a:t>
            </a:r>
            <a:r>
              <a:rPr lang="fr-FR" sz="2800" dirty="0" smtClean="0"/>
              <a:t>respect</a:t>
            </a:r>
            <a:r>
              <a:rPr lang="ro-RO" sz="2800" dirty="0" smtClean="0"/>
              <a:t>at</a:t>
            </a:r>
            <a:r>
              <a:rPr lang="fr-FR" sz="2800" dirty="0" smtClean="0"/>
              <a:t> structura </a:t>
            </a:r>
            <a:r>
              <a:rPr lang="ro-RO" sz="2800" dirty="0" smtClean="0"/>
              <a:t>modelelor publicate de</a:t>
            </a:r>
            <a:r>
              <a:rPr lang="fr-FR" sz="2800" dirty="0" smtClean="0"/>
              <a:t> C.N.E.E.</a:t>
            </a:r>
            <a:endParaRPr lang="ro-RO" sz="2800" dirty="0" smtClean="0"/>
          </a:p>
          <a:p>
            <a:pPr lvl="0">
              <a:buNone/>
            </a:pPr>
            <a:endParaRPr lang="en-US" sz="2800" dirty="0"/>
          </a:p>
          <a:p>
            <a:pPr lvl="0" algn="just"/>
            <a:r>
              <a:rPr lang="ro-RO" sz="2800" dirty="0" smtClean="0"/>
              <a:t> fiecare </a:t>
            </a:r>
            <a:r>
              <a:rPr lang="ro-RO" sz="2800" dirty="0"/>
              <a:t>unitate şi-a stabilit modul propriu de aplicare a testelor iniţiale (în acelaşi timp/ pe discipline; în funcţie de orarul fiecărui cadru didactic în parte)</a:t>
            </a:r>
            <a:r>
              <a:rPr lang="fr-FR" sz="2800" dirty="0" smtClean="0"/>
              <a:t>;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341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ro-RO" sz="3200" dirty="0" smtClean="0"/>
              <a:t>CONSTATĂRI</a:t>
            </a:r>
            <a:br>
              <a:rPr lang="ro-RO" sz="3200" dirty="0" smtClean="0"/>
            </a:br>
            <a:r>
              <a:rPr lang="ro-RO" sz="3200" dirty="0" smtClean="0"/>
              <a:t>ASPECTE POZITIVE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67376"/>
            <a:ext cx="8809630" cy="509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au </a:t>
            </a:r>
            <a:r>
              <a:rPr lang="ro-RO" sz="2800" dirty="0"/>
              <a:t>fost analizate la nivelul catedrei / comisiei metodice rezultatul evaluarilor iniţiale şi au fost stabilite modalităţi de realizare a planurilor individualizate de </a:t>
            </a:r>
            <a:r>
              <a:rPr lang="ro-RO" sz="2800" dirty="0" smtClean="0"/>
              <a:t>învăţăre;</a:t>
            </a:r>
            <a:endParaRPr lang="en-US" sz="2800" dirty="0"/>
          </a:p>
          <a:p>
            <a:pPr lvl="0" algn="just"/>
            <a:r>
              <a:rPr lang="ro-RO" sz="2800" dirty="0" smtClean="0"/>
              <a:t> au </a:t>
            </a:r>
            <a:r>
              <a:rPr lang="ro-RO" sz="2800" dirty="0"/>
              <a:t>fost întocmite la nivelul catedrelor rapoarte privind problemele identificate şi modalităţile de abordare a </a:t>
            </a:r>
            <a:r>
              <a:rPr lang="ro-RO" sz="2800" dirty="0" smtClean="0"/>
              <a:t>acestora;</a:t>
            </a:r>
            <a:endParaRPr lang="en-US" sz="2800" dirty="0"/>
          </a:p>
          <a:p>
            <a:pPr lvl="0" algn="just"/>
            <a:r>
              <a:rPr lang="ro-RO" sz="2800" dirty="0" smtClean="0"/>
              <a:t> au </a:t>
            </a:r>
            <a:r>
              <a:rPr lang="ro-RO" sz="2800" dirty="0"/>
              <a:t>fost întocmite de către cadrele didactice planuri individualizate de învăţare şi au fost transmise elevilor şi </a:t>
            </a:r>
            <a:r>
              <a:rPr lang="ro-RO" sz="2800" dirty="0" smtClean="0"/>
              <a:t>părinţilor;</a:t>
            </a:r>
            <a:endParaRPr lang="en-US" sz="2800" dirty="0"/>
          </a:p>
          <a:p>
            <a:pPr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239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7696200" cy="990600"/>
          </a:xfrm>
        </p:spPr>
        <p:txBody>
          <a:bodyPr/>
          <a:lstStyle/>
          <a:p>
            <a:pPr algn="ctr"/>
            <a:r>
              <a:rPr lang="ro-RO" sz="3200" dirty="0" smtClean="0"/>
              <a:t>CONSTATĂRI</a:t>
            </a:r>
            <a:br>
              <a:rPr lang="ro-RO" sz="3200" dirty="0" smtClean="0"/>
            </a:br>
            <a:r>
              <a:rPr lang="ro-RO" sz="3200" dirty="0" smtClean="0"/>
              <a:t>ASPECTE NEGATIVE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8170" y="1767376"/>
            <a:ext cx="8809630" cy="479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o-RO" sz="2800" dirty="0" smtClean="0"/>
              <a:t> </a:t>
            </a:r>
            <a:r>
              <a:rPr lang="ro-RO" sz="2800" dirty="0"/>
              <a:t>cadrele didactice debutante nu au înţeles rolul matricei de specificaţii şi al rezultatelor testelor iniţiale de reconfigurare a demersului didactic planificat la fiecare clasă în parte;</a:t>
            </a:r>
            <a:endParaRPr lang="en-US" sz="2800" dirty="0"/>
          </a:p>
          <a:p>
            <a:pPr lvl="0" algn="just"/>
            <a:r>
              <a:rPr lang="ro-RO" sz="2800" dirty="0" smtClean="0"/>
              <a:t> lipsa </a:t>
            </a:r>
            <a:r>
              <a:rPr lang="ro-RO" sz="2800" dirty="0"/>
              <a:t>fondurilor pentru consumabile;</a:t>
            </a:r>
            <a:endParaRPr lang="en-US" sz="2800" dirty="0"/>
          </a:p>
          <a:p>
            <a:pPr lvl="0" algn="just"/>
            <a:r>
              <a:rPr lang="ro-RO" sz="2800" dirty="0" smtClean="0"/>
              <a:t> volumul </a:t>
            </a:r>
            <a:r>
              <a:rPr lang="ro-RO" sz="2800" dirty="0"/>
              <a:t>mare de timp pentru corectare;</a:t>
            </a:r>
            <a:endParaRPr lang="en-US" sz="2800" dirty="0"/>
          </a:p>
          <a:p>
            <a:pPr lvl="0" algn="just"/>
            <a:r>
              <a:rPr lang="ro-RO" sz="2800" dirty="0" smtClean="0"/>
              <a:t> atitudine </a:t>
            </a:r>
            <a:r>
              <a:rPr lang="ro-RO" sz="2800" dirty="0"/>
              <a:t>relaxată a elevilor faţă de o evaluare a cărei rezultate nu se consemnează în </a:t>
            </a:r>
            <a:r>
              <a:rPr lang="ro-RO" sz="2800" dirty="0" smtClean="0"/>
              <a:t>catalog;</a:t>
            </a:r>
            <a:endParaRPr lang="en-US" sz="2800" dirty="0"/>
          </a:p>
          <a:p>
            <a:pPr lvl="0" algn="just"/>
            <a:r>
              <a:rPr lang="ro-RO" sz="2800" dirty="0" smtClean="0"/>
              <a:t> ritmicitatea </a:t>
            </a:r>
            <a:r>
              <a:rPr lang="ro-RO" sz="2800" dirty="0"/>
              <a:t>notării </a:t>
            </a:r>
            <a:r>
              <a:rPr lang="ro-RO" sz="2800" dirty="0" smtClean="0"/>
              <a:t>deficitară.</a:t>
            </a:r>
            <a:endParaRPr lang="en-US" sz="2800" dirty="0"/>
          </a:p>
          <a:p>
            <a:pPr algn="just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853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s training presentation">
  <a:themeElements>
    <a:clrScheme name="Sales Training_final2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Sales Training_final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les Training_final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les Training_final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Sales training presentation</Template>
  <TotalTime>2934</TotalTime>
  <Words>1128</Words>
  <Application>Microsoft Office PowerPoint</Application>
  <PresentationFormat>On-screen Show (4:3)</PresentationFormat>
  <Paragraphs>98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Sales training presentation</vt:lpstr>
      <vt:lpstr>INSPECTORATUL ŞCOLAR JUDEŢEAN TIMIŞ www.isj.tm.edu.ro</vt:lpstr>
      <vt:lpstr>TEMATICĂ PROPUSĂ</vt:lpstr>
      <vt:lpstr>TEMATICĂ PROPUSĂ</vt:lpstr>
      <vt:lpstr>ANALIZA TESTELOR INIŢIALE</vt:lpstr>
      <vt:lpstr>ANALIZA TESTELOR INIŢIALE</vt:lpstr>
      <vt:lpstr>ANALIZA TESTELOR INIŢIALE</vt:lpstr>
      <vt:lpstr>CONSTATĂRI ASPECTE POZITIVE</vt:lpstr>
      <vt:lpstr>CONSTATĂRI ASPECTE POZITIVE</vt:lpstr>
      <vt:lpstr>CONSTATĂRI ASPECTE NEGATIVE</vt:lpstr>
      <vt:lpstr>RECOMANDĂRI</vt:lpstr>
      <vt:lpstr>MANAGEMENTUL PREZENŢEI ELEVILOR LA ŞCOALĂ CAUZE</vt:lpstr>
      <vt:lpstr>MANAGEMENTUL PREZENŢEI ELEVILOR LA ŞCOALĂ CAUZE</vt:lpstr>
      <vt:lpstr>PAŞI ÎN APLICAREA PROGRAMULUI DE MONITORIZARE A ABSENŢELOR ELEVILOR</vt:lpstr>
      <vt:lpstr>MANAGEMENTUL PREZENŢEI ELEVILOR LA ŞCOALĂ</vt:lpstr>
      <vt:lpstr>MĂSURI ISJ TIMIŞ</vt:lpstr>
      <vt:lpstr>SUGESTII DE INTERVENŢIE ÎN CAZUL ABSENTEISMULUI</vt:lpstr>
      <vt:lpstr>SUGESTII DE INTERVENŢIE ÎN CAZUL ABSENTEISMULUI</vt:lpstr>
      <vt:lpstr>SUGESTII DE INTERVENŢIE ÎN CAZUL ABSENTEISMULUI</vt:lpstr>
      <vt:lpstr>SUGESTII DE INTERVENŢIE ÎN CAZUL ABSENTEISMULUI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INSPECTORATUL ŞCOLAR JUDEŢEAN TIMIŞ www.isj.tm.edu.ro</dc:title>
  <dc:creator>User1</dc:creator>
  <cp:lastModifiedBy>User1</cp:lastModifiedBy>
  <cp:revision>157</cp:revision>
  <dcterms:created xsi:type="dcterms:W3CDTF">2011-09-18T09:09:52Z</dcterms:created>
  <dcterms:modified xsi:type="dcterms:W3CDTF">2012-01-27T07:57:05Z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TC012137211033</vt:lpwstr>
  </property>
</Properties>
</file>