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notesMasterIdLst>
    <p:notesMasterId r:id="rId39"/>
  </p:notesMasterIdLst>
  <p:handoutMasterIdLst>
    <p:handoutMasterId r:id="rId40"/>
  </p:handoutMasterIdLst>
  <p:sldIdLst>
    <p:sldId id="256" r:id="rId2"/>
    <p:sldId id="258" r:id="rId3"/>
    <p:sldId id="259" r:id="rId4"/>
    <p:sldId id="261" r:id="rId5"/>
    <p:sldId id="326" r:id="rId6"/>
    <p:sldId id="329" r:id="rId7"/>
    <p:sldId id="324" r:id="rId8"/>
    <p:sldId id="327" r:id="rId9"/>
    <p:sldId id="262" r:id="rId10"/>
    <p:sldId id="281" r:id="rId11"/>
    <p:sldId id="333" r:id="rId12"/>
    <p:sldId id="335" r:id="rId13"/>
    <p:sldId id="354" r:id="rId14"/>
    <p:sldId id="355" r:id="rId15"/>
    <p:sldId id="356" r:id="rId16"/>
    <p:sldId id="357" r:id="rId17"/>
    <p:sldId id="336" r:id="rId18"/>
    <p:sldId id="337" r:id="rId19"/>
    <p:sldId id="338" r:id="rId20"/>
    <p:sldId id="339" r:id="rId21"/>
    <p:sldId id="340" r:id="rId22"/>
    <p:sldId id="341" r:id="rId23"/>
    <p:sldId id="342" r:id="rId24"/>
    <p:sldId id="343" r:id="rId25"/>
    <p:sldId id="344" r:id="rId26"/>
    <p:sldId id="345" r:id="rId27"/>
    <p:sldId id="346" r:id="rId28"/>
    <p:sldId id="347" r:id="rId29"/>
    <p:sldId id="348" r:id="rId30"/>
    <p:sldId id="349" r:id="rId31"/>
    <p:sldId id="350" r:id="rId32"/>
    <p:sldId id="351" r:id="rId33"/>
    <p:sldId id="358" r:id="rId34"/>
    <p:sldId id="359" r:id="rId35"/>
    <p:sldId id="360" r:id="rId36"/>
    <p:sldId id="361" r:id="rId37"/>
    <p:sldId id="362" r:id="rId38"/>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8" d="100"/>
          <a:sy n="78" d="100"/>
        </p:scale>
        <p:origin x="-1146" y="2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o-RO"/>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2DEFB69-530A-4983-A2DD-935BF636ED27}" type="datetimeFigureOut">
              <a:rPr lang="ro-RO"/>
              <a:pPr>
                <a:defRPr/>
              </a:pPr>
              <a:t>26.01.2012</a:t>
            </a:fld>
            <a:endParaRPr lang="ro-RO"/>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o-RO"/>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16A8199-7DAF-4AE7-92E3-4368FB8437B7}" type="slidenum">
              <a:rPr lang="ro-RO"/>
              <a:pPr>
                <a:defRPr/>
              </a:pPr>
              <a:t>‹#›</a:t>
            </a:fld>
            <a:endParaRPr lang="ro-RO"/>
          </a:p>
        </p:txBody>
      </p:sp>
    </p:spTree>
    <p:extLst>
      <p:ext uri="{BB962C8B-B14F-4D97-AF65-F5344CB8AC3E}">
        <p14:creationId xmlns:p14="http://schemas.microsoft.com/office/powerpoint/2010/main" val="315389050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o-RO"/>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80950F3-B4E0-4E18-8F8D-13380F16063B}" type="datetimeFigureOut">
              <a:rPr lang="ro-RO"/>
              <a:pPr>
                <a:defRPr/>
              </a:pPr>
              <a:t>26.01.2012</a:t>
            </a:fld>
            <a:endParaRPr lang="ro-RO"/>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o-RO"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o-RO"/>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3BCB834-B3CD-497E-9797-F782B4381F3E}" type="slidenum">
              <a:rPr lang="ro-RO"/>
              <a:pPr>
                <a:defRPr/>
              </a:pPr>
              <a:t>‹#›</a:t>
            </a:fld>
            <a:endParaRPr lang="ro-RO"/>
          </a:p>
        </p:txBody>
      </p:sp>
    </p:spTree>
    <p:extLst>
      <p:ext uri="{BB962C8B-B14F-4D97-AF65-F5344CB8AC3E}">
        <p14:creationId xmlns:p14="http://schemas.microsoft.com/office/powerpoint/2010/main" val="87760281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endParaRPr lang="ro-RO" smtClean="0"/>
          </a:p>
        </p:txBody>
      </p:sp>
      <p:sp>
        <p:nvSpPr>
          <p:cNvPr id="63492" name="Slide Number Placeholder 3"/>
          <p:cNvSpPr>
            <a:spLocks noGrp="1"/>
          </p:cNvSpPr>
          <p:nvPr>
            <p:ph type="sldNum" sz="quarter" idx="5"/>
          </p:nvPr>
        </p:nvSpPr>
        <p:spPr>
          <a:noFill/>
        </p:spPr>
        <p:txBody>
          <a:bodyPr/>
          <a:lstStyle/>
          <a:p>
            <a:fld id="{B82514F8-3A11-49C3-93E0-9D17106EC749}" type="slidenum">
              <a:rPr lang="en-US" smtClean="0"/>
              <a:pPr/>
              <a:t>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eaLnBrk="1" hangingPunct="1"/>
            <a:endParaRPr lang="ro-RO" smtClean="0"/>
          </a:p>
        </p:txBody>
      </p:sp>
      <p:sp>
        <p:nvSpPr>
          <p:cNvPr id="64516" name="Slide Number Placeholder 3"/>
          <p:cNvSpPr>
            <a:spLocks noGrp="1"/>
          </p:cNvSpPr>
          <p:nvPr>
            <p:ph type="sldNum" sz="quarter" idx="5"/>
          </p:nvPr>
        </p:nvSpPr>
        <p:spPr>
          <a:noFill/>
        </p:spPr>
        <p:txBody>
          <a:bodyPr/>
          <a:lstStyle/>
          <a:p>
            <a:fld id="{C170F18F-252E-4D95-BC69-5AABD429672C}" type="slidenum">
              <a:rPr lang="en-US" smtClean="0"/>
              <a:pPr/>
              <a:t>6</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endParaRPr lang="ro-RO" smtClean="0"/>
          </a:p>
        </p:txBody>
      </p:sp>
      <p:sp>
        <p:nvSpPr>
          <p:cNvPr id="65540" name="Slide Number Placeholder 3"/>
          <p:cNvSpPr>
            <a:spLocks noGrp="1"/>
          </p:cNvSpPr>
          <p:nvPr>
            <p:ph type="sldNum" sz="quarter" idx="5"/>
          </p:nvPr>
        </p:nvSpPr>
        <p:spPr>
          <a:noFill/>
        </p:spPr>
        <p:txBody>
          <a:bodyPr/>
          <a:lstStyle/>
          <a:p>
            <a:fld id="{9EA3D812-3BBC-454E-A104-BD42FE4BDC7A}" type="slidenum">
              <a:rPr lang="en-US" smtClean="0"/>
              <a:pPr/>
              <a:t>11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C0784C67-8F44-4230-A251-81C361E05476}" type="datetime1">
              <a:rPr lang="ro-RO" smtClean="0"/>
              <a:pPr>
                <a:defRPr/>
              </a:pPr>
              <a:t>26.01.2012</a:t>
            </a:fld>
            <a:endParaRPr lang="ro-RO"/>
          </a:p>
        </p:txBody>
      </p:sp>
      <p:sp>
        <p:nvSpPr>
          <p:cNvPr id="19" name="Footer Placeholder 18"/>
          <p:cNvSpPr>
            <a:spLocks noGrp="1"/>
          </p:cNvSpPr>
          <p:nvPr>
            <p:ph type="ftr" sz="quarter" idx="11"/>
          </p:nvPr>
        </p:nvSpPr>
        <p:spPr/>
        <p:txBody>
          <a:bodyPr/>
          <a:lstStyle/>
          <a:p>
            <a:pPr>
              <a:defRPr/>
            </a:pPr>
            <a:endParaRPr lang="ro-RO"/>
          </a:p>
        </p:txBody>
      </p:sp>
      <p:sp>
        <p:nvSpPr>
          <p:cNvPr id="27" name="Slide Number Placeholder 26"/>
          <p:cNvSpPr>
            <a:spLocks noGrp="1"/>
          </p:cNvSpPr>
          <p:nvPr>
            <p:ph type="sldNum" sz="quarter" idx="12"/>
          </p:nvPr>
        </p:nvSpPr>
        <p:spPr/>
        <p:txBody>
          <a:bodyPr/>
          <a:lstStyle/>
          <a:p>
            <a:pPr>
              <a:defRPr/>
            </a:pPr>
            <a:fld id="{8301113F-2597-4862-BA12-7867FA6236DC}" type="slidenum">
              <a:rPr lang="ro-RO" smtClean="0"/>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8BE88244-7F2A-4A5C-B4E5-954AB1299764}" type="datetime1">
              <a:rPr lang="ro-RO" smtClean="0"/>
              <a:pPr>
                <a:defRPr/>
              </a:pPr>
              <a:t>26.01.2012</a:t>
            </a:fld>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31BAB74E-D65B-490D-AD63-A474A81801DE}" type="slidenum">
              <a:rPr lang="ro-RO" smtClean="0"/>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94149FA7-4164-4D32-94F5-5F09F4F78674}" type="datetime1">
              <a:rPr lang="ro-RO" smtClean="0"/>
              <a:pPr>
                <a:defRPr/>
              </a:pPr>
              <a:t>26.01.2012</a:t>
            </a:fld>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92A45F6B-CCC0-4BBC-BC46-5F382B815388}" type="slidenum">
              <a:rPr lang="ro-RO" smtClean="0"/>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4846BD0F-B35D-4C7B-9F7A-03F345616F04}" type="datetime1">
              <a:rPr lang="ro-RO" smtClean="0"/>
              <a:pPr>
                <a:defRPr/>
              </a:pPr>
              <a:t>26.01.2012</a:t>
            </a:fld>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8DB725A0-80AF-4BE8-9246-2A26E494714D}" type="slidenum">
              <a:rPr lang="ro-RO" smtClean="0"/>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1BA06758-305F-4DD0-A5A5-C8F6E7F44E4B}" type="datetime1">
              <a:rPr lang="ro-RO" smtClean="0"/>
              <a:pPr>
                <a:defRPr/>
              </a:pPr>
              <a:t>26.01.2012</a:t>
            </a:fld>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11C93204-47FE-4D66-8BBB-0849499963FE}" type="slidenum">
              <a:rPr lang="ro-RO" smtClean="0"/>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9B5EB799-5187-4798-8D73-0A798A755375}" type="datetime1">
              <a:rPr lang="ro-RO" smtClean="0"/>
              <a:pPr>
                <a:defRPr/>
              </a:pPr>
              <a:t>26.01.2012</a:t>
            </a:fld>
            <a:endParaRPr lang="ro-RO"/>
          </a:p>
        </p:txBody>
      </p:sp>
      <p:sp>
        <p:nvSpPr>
          <p:cNvPr id="6" name="Footer Placeholder 5"/>
          <p:cNvSpPr>
            <a:spLocks noGrp="1"/>
          </p:cNvSpPr>
          <p:nvPr>
            <p:ph type="ftr" sz="quarter" idx="11"/>
          </p:nvPr>
        </p:nvSpPr>
        <p:spPr/>
        <p:txBody>
          <a:bodyPr/>
          <a:lstStyle/>
          <a:p>
            <a:pPr>
              <a:defRPr/>
            </a:pPr>
            <a:endParaRPr lang="ro-RO"/>
          </a:p>
        </p:txBody>
      </p:sp>
      <p:sp>
        <p:nvSpPr>
          <p:cNvPr id="7" name="Slide Number Placeholder 6"/>
          <p:cNvSpPr>
            <a:spLocks noGrp="1"/>
          </p:cNvSpPr>
          <p:nvPr>
            <p:ph type="sldNum" sz="quarter" idx="12"/>
          </p:nvPr>
        </p:nvSpPr>
        <p:spPr/>
        <p:txBody>
          <a:bodyPr/>
          <a:lstStyle/>
          <a:p>
            <a:pPr>
              <a:defRPr/>
            </a:pPr>
            <a:fld id="{4581EBD3-2040-4DB7-846F-2E93899CCBF2}" type="slidenum">
              <a:rPr lang="ro-RO" smtClean="0"/>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B565C61F-9854-4D8D-A62E-930054995B15}" type="datetime1">
              <a:rPr lang="ro-RO" smtClean="0"/>
              <a:pPr>
                <a:defRPr/>
              </a:pPr>
              <a:t>26.01.2012</a:t>
            </a:fld>
            <a:endParaRPr lang="ro-RO"/>
          </a:p>
        </p:txBody>
      </p:sp>
      <p:sp>
        <p:nvSpPr>
          <p:cNvPr id="8" name="Footer Placeholder 7"/>
          <p:cNvSpPr>
            <a:spLocks noGrp="1"/>
          </p:cNvSpPr>
          <p:nvPr>
            <p:ph type="ftr" sz="quarter" idx="11"/>
          </p:nvPr>
        </p:nvSpPr>
        <p:spPr/>
        <p:txBody>
          <a:bodyPr/>
          <a:lstStyle/>
          <a:p>
            <a:pPr>
              <a:defRPr/>
            </a:pPr>
            <a:endParaRPr lang="ro-RO"/>
          </a:p>
        </p:txBody>
      </p:sp>
      <p:sp>
        <p:nvSpPr>
          <p:cNvPr id="9" name="Slide Number Placeholder 8"/>
          <p:cNvSpPr>
            <a:spLocks noGrp="1"/>
          </p:cNvSpPr>
          <p:nvPr>
            <p:ph type="sldNum" sz="quarter" idx="12"/>
          </p:nvPr>
        </p:nvSpPr>
        <p:spPr/>
        <p:txBody>
          <a:bodyPr/>
          <a:lstStyle/>
          <a:p>
            <a:pPr>
              <a:defRPr/>
            </a:pPr>
            <a:fld id="{F000871D-FD1B-4144-A6EA-516610C61087}" type="slidenum">
              <a:rPr lang="ro-RO" smtClean="0"/>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1477C696-E9E6-4233-8386-3BB1BBDD8C0A}" type="datetime1">
              <a:rPr lang="ro-RO" smtClean="0"/>
              <a:pPr>
                <a:defRPr/>
              </a:pPr>
              <a:t>26.01.2012</a:t>
            </a:fld>
            <a:endParaRPr lang="ro-RO"/>
          </a:p>
        </p:txBody>
      </p:sp>
      <p:sp>
        <p:nvSpPr>
          <p:cNvPr id="4" name="Footer Placeholder 3"/>
          <p:cNvSpPr>
            <a:spLocks noGrp="1"/>
          </p:cNvSpPr>
          <p:nvPr>
            <p:ph type="ftr" sz="quarter" idx="11"/>
          </p:nvPr>
        </p:nvSpPr>
        <p:spPr/>
        <p:txBody>
          <a:bodyPr/>
          <a:lstStyle/>
          <a:p>
            <a:pPr>
              <a:defRPr/>
            </a:pPr>
            <a:endParaRPr lang="ro-RO"/>
          </a:p>
        </p:txBody>
      </p:sp>
      <p:sp>
        <p:nvSpPr>
          <p:cNvPr id="5" name="Slide Number Placeholder 4"/>
          <p:cNvSpPr>
            <a:spLocks noGrp="1"/>
          </p:cNvSpPr>
          <p:nvPr>
            <p:ph type="sldNum" sz="quarter" idx="12"/>
          </p:nvPr>
        </p:nvSpPr>
        <p:spPr/>
        <p:txBody>
          <a:bodyPr/>
          <a:lstStyle/>
          <a:p>
            <a:pPr>
              <a:defRPr/>
            </a:pPr>
            <a:fld id="{72F22E67-30E4-4B51-A579-A1F490361059}" type="slidenum">
              <a:rPr lang="ro-RO" smtClean="0"/>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64283A4-8C4B-4526-ABCB-926456561A4D}" type="datetime1">
              <a:rPr lang="ro-RO" smtClean="0"/>
              <a:pPr>
                <a:defRPr/>
              </a:pPr>
              <a:t>26.01.2012</a:t>
            </a:fld>
            <a:endParaRPr lang="ro-RO"/>
          </a:p>
        </p:txBody>
      </p:sp>
      <p:sp>
        <p:nvSpPr>
          <p:cNvPr id="3" name="Footer Placeholder 2"/>
          <p:cNvSpPr>
            <a:spLocks noGrp="1"/>
          </p:cNvSpPr>
          <p:nvPr>
            <p:ph type="ftr" sz="quarter" idx="11"/>
          </p:nvPr>
        </p:nvSpPr>
        <p:spPr/>
        <p:txBody>
          <a:bodyPr/>
          <a:lstStyle/>
          <a:p>
            <a:pPr>
              <a:defRPr/>
            </a:pPr>
            <a:endParaRPr lang="ro-RO"/>
          </a:p>
        </p:txBody>
      </p:sp>
      <p:sp>
        <p:nvSpPr>
          <p:cNvPr id="4" name="Slide Number Placeholder 3"/>
          <p:cNvSpPr>
            <a:spLocks noGrp="1"/>
          </p:cNvSpPr>
          <p:nvPr>
            <p:ph type="sldNum" sz="quarter" idx="12"/>
          </p:nvPr>
        </p:nvSpPr>
        <p:spPr/>
        <p:txBody>
          <a:bodyPr/>
          <a:lstStyle/>
          <a:p>
            <a:pPr>
              <a:defRPr/>
            </a:pPr>
            <a:fld id="{1157A71B-09E8-4F97-B1AD-CF7AE518CA8E}" type="slidenum">
              <a:rPr lang="ro-RO" smtClean="0"/>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0EDFCCFA-5F5F-45B6-81C5-72A0D6B3C1A4}" type="datetime1">
              <a:rPr lang="ro-RO" smtClean="0"/>
              <a:pPr>
                <a:defRPr/>
              </a:pPr>
              <a:t>26.01.2012</a:t>
            </a:fld>
            <a:endParaRPr lang="ro-RO"/>
          </a:p>
        </p:txBody>
      </p:sp>
      <p:sp>
        <p:nvSpPr>
          <p:cNvPr id="6" name="Footer Placeholder 5"/>
          <p:cNvSpPr>
            <a:spLocks noGrp="1"/>
          </p:cNvSpPr>
          <p:nvPr>
            <p:ph type="ftr" sz="quarter" idx="11"/>
          </p:nvPr>
        </p:nvSpPr>
        <p:spPr/>
        <p:txBody>
          <a:bodyPr/>
          <a:lstStyle/>
          <a:p>
            <a:pPr>
              <a:defRPr/>
            </a:pPr>
            <a:endParaRPr lang="ro-RO"/>
          </a:p>
        </p:txBody>
      </p:sp>
      <p:sp>
        <p:nvSpPr>
          <p:cNvPr id="7" name="Slide Number Placeholder 6"/>
          <p:cNvSpPr>
            <a:spLocks noGrp="1"/>
          </p:cNvSpPr>
          <p:nvPr>
            <p:ph type="sldNum" sz="quarter" idx="12"/>
          </p:nvPr>
        </p:nvSpPr>
        <p:spPr/>
        <p:txBody>
          <a:bodyPr/>
          <a:lstStyle/>
          <a:p>
            <a:pPr>
              <a:defRPr/>
            </a:pPr>
            <a:fld id="{A442A76C-508C-4D98-931A-034E13D3FB29}" type="slidenum">
              <a:rPr lang="ro-RO" smtClean="0"/>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235EF1A4-B27C-460A-9674-A55AC06179A8}" type="datetime1">
              <a:rPr lang="ro-RO" smtClean="0"/>
              <a:pPr>
                <a:defRPr/>
              </a:pPr>
              <a:t>26.01.2012</a:t>
            </a:fld>
            <a:endParaRPr lang="ro-RO"/>
          </a:p>
        </p:txBody>
      </p:sp>
      <p:sp>
        <p:nvSpPr>
          <p:cNvPr id="6" name="Footer Placeholder 5"/>
          <p:cNvSpPr>
            <a:spLocks noGrp="1"/>
          </p:cNvSpPr>
          <p:nvPr>
            <p:ph type="ftr" sz="quarter" idx="11"/>
          </p:nvPr>
        </p:nvSpPr>
        <p:spPr/>
        <p:txBody>
          <a:bodyPr/>
          <a:lstStyle/>
          <a:p>
            <a:pPr>
              <a:defRPr/>
            </a:pPr>
            <a:endParaRPr lang="ro-RO"/>
          </a:p>
        </p:txBody>
      </p:sp>
      <p:sp>
        <p:nvSpPr>
          <p:cNvPr id="7" name="Slide Number Placeholder 6"/>
          <p:cNvSpPr>
            <a:spLocks noGrp="1"/>
          </p:cNvSpPr>
          <p:nvPr>
            <p:ph type="sldNum" sz="quarter" idx="12"/>
          </p:nvPr>
        </p:nvSpPr>
        <p:spPr>
          <a:xfrm>
            <a:off x="8077200" y="6356350"/>
            <a:ext cx="609600" cy="365125"/>
          </a:xfrm>
        </p:spPr>
        <p:txBody>
          <a:bodyPr/>
          <a:lstStyle/>
          <a:p>
            <a:pPr>
              <a:defRPr/>
            </a:pPr>
            <a:fld id="{E0A9B5C2-52F4-45B4-AA4D-DDB01F61C200}" type="slidenum">
              <a:rPr lang="ro-RO" smtClean="0"/>
              <a:pPr>
                <a:defRPr/>
              </a:pPr>
              <a:t>‹#›</a:t>
            </a:fld>
            <a:endParaRPr lang="ro-RO"/>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D424FFB2-F699-434B-8C6B-04473921B703}" type="datetime1">
              <a:rPr lang="ro-RO" smtClean="0"/>
              <a:pPr>
                <a:defRPr/>
              </a:pPr>
              <a:t>26.01.2012</a:t>
            </a:fld>
            <a:endParaRPr lang="ro-RO"/>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o-RO"/>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45A2735B-0A20-4A41-A0C8-813CA70BFA20}" type="slidenum">
              <a:rPr lang="ro-RO" smtClean="0"/>
              <a:pPr>
                <a:defRPr/>
              </a:pPr>
              <a:t>‹#›</a:t>
            </a:fld>
            <a:endParaRPr lang="ro-RO"/>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124744"/>
            <a:ext cx="8064896" cy="1944216"/>
          </a:xfrm>
        </p:spPr>
        <p:txBody>
          <a:bodyPr>
            <a:noAutofit/>
          </a:bodyPr>
          <a:lstStyle/>
          <a:p>
            <a:pPr algn="ctr" eaLnBrk="1" fontAlgn="auto" hangingPunct="1">
              <a:spcAft>
                <a:spcPts val="0"/>
              </a:spcAft>
              <a:defRPr/>
            </a:pPr>
            <a:r>
              <a:rPr lang="ro-RO" sz="2800" dirty="0" smtClean="0">
                <a:solidFill>
                  <a:schemeClr val="tx2">
                    <a:satMod val="200000"/>
                  </a:schemeClr>
                </a:solidFill>
              </a:rPr>
              <a:t>Metodologie-cadru </a:t>
            </a:r>
            <a:br>
              <a:rPr lang="ro-RO" sz="2800" dirty="0" smtClean="0">
                <a:solidFill>
                  <a:schemeClr val="tx2">
                    <a:satMod val="200000"/>
                  </a:schemeClr>
                </a:solidFill>
              </a:rPr>
            </a:br>
            <a:r>
              <a:rPr lang="ro-RO" sz="2800" dirty="0" smtClean="0">
                <a:solidFill>
                  <a:schemeClr val="tx2">
                    <a:satMod val="200000"/>
                  </a:schemeClr>
                </a:solidFill>
              </a:rPr>
              <a:t>privind mobilitatea personalului didactic din învăţământul preuniversitar în anul şcolar 2012-2013</a:t>
            </a:r>
            <a:br>
              <a:rPr lang="ro-RO" sz="2800" dirty="0" smtClean="0">
                <a:solidFill>
                  <a:schemeClr val="tx2">
                    <a:satMod val="200000"/>
                  </a:schemeClr>
                </a:solidFill>
              </a:rPr>
            </a:br>
            <a:r>
              <a:rPr lang="ro-RO" sz="2800" dirty="0" smtClean="0">
                <a:solidFill>
                  <a:schemeClr val="tx2">
                    <a:satMod val="200000"/>
                  </a:schemeClr>
                </a:solidFill>
              </a:rPr>
              <a:t>extras</a:t>
            </a:r>
            <a:endParaRPr lang="ro-RO" sz="2800" dirty="0">
              <a:solidFill>
                <a:schemeClr val="tx2">
                  <a:satMod val="200000"/>
                </a:schemeClr>
              </a:solidFill>
            </a:endParaRPr>
          </a:p>
        </p:txBody>
      </p:sp>
      <p:sp>
        <p:nvSpPr>
          <p:cNvPr id="8195" name="Subtitle 2"/>
          <p:cNvSpPr>
            <a:spLocks noGrp="1"/>
          </p:cNvSpPr>
          <p:nvPr>
            <p:ph type="subTitle" idx="1"/>
          </p:nvPr>
        </p:nvSpPr>
        <p:spPr>
          <a:xfrm>
            <a:off x="914400" y="4584700"/>
            <a:ext cx="7772400" cy="1508125"/>
          </a:xfrm>
        </p:spPr>
        <p:txBody>
          <a:bodyPr/>
          <a:lstStyle/>
          <a:p>
            <a:pPr algn="ctr" eaLnBrk="1" hangingPunct="1">
              <a:spcBef>
                <a:spcPct val="0"/>
              </a:spcBef>
            </a:pPr>
            <a:r>
              <a:rPr lang="ro-RO" dirty="0" smtClean="0">
                <a:latin typeface="+mj-lt"/>
              </a:rPr>
              <a:t>Anexă la O.M.E.C.T.S. nr. 5560/07.10.2011 publicată în Monitorul Oficial al României, partea I, nr. 758bis/27.10.2011</a:t>
            </a:r>
          </a:p>
        </p:txBody>
      </p:sp>
      <p:sp>
        <p:nvSpPr>
          <p:cNvPr id="4" name="Slide Number Placeholder 3"/>
          <p:cNvSpPr>
            <a:spLocks noGrp="1"/>
          </p:cNvSpPr>
          <p:nvPr>
            <p:ph type="sldNum" sz="quarter" idx="12"/>
          </p:nvPr>
        </p:nvSpPr>
        <p:spPr/>
        <p:txBody>
          <a:bodyPr/>
          <a:lstStyle/>
          <a:p>
            <a:pPr>
              <a:defRPr/>
            </a:pPr>
            <a:fld id="{8301113F-2597-4862-BA12-7867FA6236DC}" type="slidenum">
              <a:rPr lang="ro-RO" smtClean="0"/>
              <a:pPr>
                <a:defRPr/>
              </a:pPr>
              <a:t>1</a:t>
            </a:fld>
            <a:endParaRPr lang="ro-RO"/>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281987" cy="914995"/>
          </a:xfrm>
        </p:spPr>
        <p:txBody>
          <a:bodyPr wrap="square" lIns="91440" tIns="45720" rIns="91440" bIns="45720" numCol="1" anchorCtr="0" compatLnSpc="1">
            <a:prstTxWarp prst="textNoShape">
              <a:avLst/>
            </a:prstTxWarp>
            <a:normAutofit/>
          </a:bodyPr>
          <a:lstStyle/>
          <a:p>
            <a:pPr algn="ctr" eaLnBrk="1" hangingPunct="1"/>
            <a:r>
              <a:rPr lang="ro-RO" sz="2400" b="1" dirty="0" smtClean="0"/>
              <a:t>Principiul continuităţii activităţii didactice de predare la aceleaşi clase sau grupe</a:t>
            </a:r>
          </a:p>
        </p:txBody>
      </p:sp>
      <p:sp>
        <p:nvSpPr>
          <p:cNvPr id="3" name="Content Placeholder 2"/>
          <p:cNvSpPr>
            <a:spLocks noGrp="1"/>
          </p:cNvSpPr>
          <p:nvPr>
            <p:ph idx="1"/>
          </p:nvPr>
        </p:nvSpPr>
        <p:spPr>
          <a:xfrm>
            <a:off x="457200" y="1609725"/>
            <a:ext cx="8507413" cy="5059363"/>
          </a:xfrm>
        </p:spPr>
        <p:txBody>
          <a:bodyPr>
            <a:normAutofit/>
          </a:bodyPr>
          <a:lstStyle/>
          <a:p>
            <a:pPr algn="just" eaLnBrk="1" hangingPunct="1">
              <a:lnSpc>
                <a:spcPct val="80000"/>
              </a:lnSpc>
              <a:buFont typeface="Wingdings" pitchFamily="2" charset="2"/>
              <a:buNone/>
            </a:pPr>
            <a:r>
              <a:rPr lang="ro-RO" sz="1800" b="1" dirty="0" smtClean="0">
                <a:latin typeface="+mj-lt"/>
              </a:rPr>
              <a:t>Art. 26.</a:t>
            </a:r>
          </a:p>
          <a:p>
            <a:pPr algn="just" eaLnBrk="1" hangingPunct="1">
              <a:lnSpc>
                <a:spcPct val="80000"/>
              </a:lnSpc>
              <a:buFont typeface="Wingdings" pitchFamily="2" charset="2"/>
              <a:buNone/>
            </a:pPr>
            <a:r>
              <a:rPr lang="ro-RO" sz="1800" dirty="0" smtClean="0">
                <a:latin typeface="+mj-lt"/>
              </a:rPr>
              <a:t>		(1) </a:t>
            </a:r>
            <a:r>
              <a:rPr lang="ro-RO" sz="1800" b="1" dirty="0" smtClean="0">
                <a:latin typeface="+mj-lt"/>
              </a:rPr>
              <a:t>Constituirea</a:t>
            </a:r>
            <a:r>
              <a:rPr lang="ro-RO" sz="1800" dirty="0" smtClean="0">
                <a:latin typeface="+mj-lt"/>
              </a:rPr>
              <a:t> posturilor didactice/catedrelor şi </a:t>
            </a:r>
            <a:r>
              <a:rPr lang="ro-RO" sz="1800" b="1" dirty="0" smtClean="0">
                <a:latin typeface="+mj-lt"/>
              </a:rPr>
              <a:t>încadrarea</a:t>
            </a:r>
            <a:r>
              <a:rPr lang="ro-RO" sz="1800" dirty="0" smtClean="0">
                <a:latin typeface="+mj-lt"/>
              </a:rPr>
              <a:t> cadrelor didactice pe posturi didactice/catedre în învăţământul preuniversitar de stat şi particular </a:t>
            </a:r>
            <a:r>
              <a:rPr lang="ro-RO" sz="1800" b="1" dirty="0" smtClean="0">
                <a:latin typeface="+mj-lt"/>
              </a:rPr>
              <a:t>se realizează</a:t>
            </a:r>
            <a:r>
              <a:rPr lang="ro-RO" sz="1800" dirty="0" smtClean="0">
                <a:latin typeface="+mj-lt"/>
              </a:rPr>
              <a:t>, asigurându-se cu prioritate, </a:t>
            </a:r>
            <a:r>
              <a:rPr lang="ro-RO" sz="1800" b="1" dirty="0" smtClean="0">
                <a:latin typeface="+mj-lt"/>
              </a:rPr>
              <a:t>continuitatea activităţii didactice de predare la aceleaşi clase sau grupe de elevi</a:t>
            </a:r>
            <a:r>
              <a:rPr lang="ro-RO" sz="1800" dirty="0" smtClean="0">
                <a:latin typeface="+mj-lt"/>
              </a:rPr>
              <a:t>.</a:t>
            </a:r>
          </a:p>
          <a:p>
            <a:pPr algn="just" eaLnBrk="1" hangingPunct="1">
              <a:lnSpc>
                <a:spcPct val="80000"/>
              </a:lnSpc>
              <a:buFont typeface="Wingdings" pitchFamily="2" charset="2"/>
              <a:buNone/>
            </a:pPr>
            <a:endParaRPr lang="ro-RO" sz="1800" dirty="0" smtClean="0">
              <a:latin typeface="+mj-lt"/>
            </a:endParaRPr>
          </a:p>
          <a:p>
            <a:pPr algn="just" eaLnBrk="1" hangingPunct="1">
              <a:lnSpc>
                <a:spcPct val="80000"/>
              </a:lnSpc>
              <a:buFont typeface="Wingdings" pitchFamily="2" charset="2"/>
              <a:buNone/>
            </a:pPr>
            <a:r>
              <a:rPr lang="ro-RO" sz="1800" dirty="0" smtClean="0">
                <a:latin typeface="+mj-lt"/>
              </a:rPr>
              <a:t>		(2) </a:t>
            </a:r>
            <a:r>
              <a:rPr lang="ro-RO" sz="1800" b="1" dirty="0" smtClean="0">
                <a:latin typeface="+mj-lt"/>
              </a:rPr>
              <a:t>Continuitatea</a:t>
            </a:r>
            <a:r>
              <a:rPr lang="ro-RO" sz="1800" dirty="0" smtClean="0">
                <a:latin typeface="+mj-lt"/>
              </a:rPr>
              <a:t> activităţii didactice de predare la aceleaşi clase sau grupe de elevi </a:t>
            </a:r>
            <a:r>
              <a:rPr lang="ro-RO" sz="1800" b="1" dirty="0" smtClean="0">
                <a:latin typeface="+mj-lt"/>
              </a:rPr>
              <a:t>poate fi întreruptă</a:t>
            </a:r>
            <a:r>
              <a:rPr lang="ro-RO" sz="1800" dirty="0" smtClean="0">
                <a:latin typeface="+mj-lt"/>
              </a:rPr>
              <a:t> ca urmare a </a:t>
            </a:r>
            <a:r>
              <a:rPr lang="ro-RO" sz="1800" b="1" dirty="0" smtClean="0">
                <a:latin typeface="+mj-lt"/>
              </a:rPr>
              <a:t>transferării prin restrângere de activitate</a:t>
            </a:r>
            <a:r>
              <a:rPr lang="ro-RO" sz="1800" dirty="0" smtClean="0">
                <a:latin typeface="+mj-lt"/>
              </a:rPr>
              <a:t> a cadrului didactic, în situaţia </a:t>
            </a:r>
            <a:r>
              <a:rPr lang="ro-RO" sz="1800" b="1" dirty="0" smtClean="0">
                <a:latin typeface="+mj-lt"/>
              </a:rPr>
              <a:t>rezervării/degrevării</a:t>
            </a:r>
            <a:r>
              <a:rPr lang="ro-RO" sz="1800" dirty="0" smtClean="0">
                <a:latin typeface="+mj-lt"/>
              </a:rPr>
              <a:t> postului didactic/catedrei sau la </a:t>
            </a:r>
            <a:r>
              <a:rPr lang="ro-RO" sz="1800" b="1" dirty="0" smtClean="0">
                <a:latin typeface="+mj-lt"/>
              </a:rPr>
              <a:t>încetarea de drept a contractului individual de muncă</a:t>
            </a:r>
            <a:r>
              <a:rPr lang="ro-RO" sz="1800" dirty="0" smtClean="0">
                <a:latin typeface="+mj-lt"/>
              </a:rPr>
              <a:t>, potrivit legii,</a:t>
            </a:r>
            <a:r>
              <a:rPr lang="en-US" sz="1800" dirty="0" smtClean="0">
                <a:latin typeface="+mj-lt"/>
              </a:rPr>
              <a:t>…</a:t>
            </a:r>
            <a:r>
              <a:rPr lang="ro-RO" sz="1800" dirty="0" smtClean="0">
                <a:latin typeface="+mj-lt"/>
              </a:rPr>
              <a:t>.</a:t>
            </a: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10</a:t>
            </a:fld>
            <a:endParaRPr lang="ro-RO"/>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467544" y="260648"/>
            <a:ext cx="8229600" cy="731837"/>
          </a:xfrm>
          <a:prstGeom prst="rect">
            <a:avLst/>
          </a:prstGeom>
          <a:solidFill>
            <a:schemeClr val="bg1"/>
          </a:solidFill>
          <a:ln w="9525">
            <a:solidFill>
              <a:schemeClr val="tx1"/>
            </a:solidFill>
            <a:miter lim="800000"/>
            <a:headEnd/>
            <a:tailEnd/>
          </a:ln>
          <a:effectLst/>
        </p:spPr>
        <p:txBody>
          <a:bodyPr anchor="ctr"/>
          <a:lstStyle/>
          <a:p>
            <a:pPr algn="ctr">
              <a:defRPr/>
            </a:pPr>
            <a:r>
              <a:rPr lang="ro-RO" sz="2000" b="1" kern="0" dirty="0" smtClean="0">
                <a:latin typeface="Calibri" pitchFamily="34" charset="0"/>
                <a:ea typeface="+mj-ea"/>
                <a:cs typeface="+mj-cs"/>
              </a:rPr>
              <a:t>Art.</a:t>
            </a:r>
            <a:r>
              <a:rPr lang="ro-RO" sz="2000" b="1" kern="0" dirty="0" smtClean="0">
                <a:solidFill>
                  <a:srgbClr val="000099"/>
                </a:solidFill>
                <a:latin typeface="Calibri" pitchFamily="34" charset="0"/>
                <a:ea typeface="+mj-ea"/>
                <a:cs typeface="+mj-cs"/>
              </a:rPr>
              <a:t> </a:t>
            </a:r>
            <a:r>
              <a:rPr lang="ro-RO" sz="2000" b="1" kern="0" dirty="0">
                <a:solidFill>
                  <a:srgbClr val="000099"/>
                </a:solidFill>
                <a:latin typeface="Calibri" pitchFamily="34" charset="0"/>
                <a:ea typeface="+mj-ea"/>
                <a:cs typeface="+mj-cs"/>
              </a:rPr>
              <a:t>3</a:t>
            </a:r>
            <a:r>
              <a:rPr lang="en-US" sz="2000" b="1" kern="0" dirty="0">
                <a:solidFill>
                  <a:srgbClr val="000099"/>
                </a:solidFill>
                <a:latin typeface="Calibri" pitchFamily="34" charset="0"/>
                <a:ea typeface="+mj-ea"/>
                <a:cs typeface="+mj-cs"/>
              </a:rPr>
              <a:t>5</a:t>
            </a:r>
            <a:r>
              <a:rPr lang="ro-RO" sz="2000" b="1" kern="0" dirty="0">
                <a:solidFill>
                  <a:srgbClr val="000099"/>
                </a:solidFill>
                <a:latin typeface="Calibri" pitchFamily="34" charset="0"/>
                <a:ea typeface="+mj-ea"/>
                <a:cs typeface="+mj-cs"/>
              </a:rPr>
              <a:t>-38, 51(4), 111(11) – </a:t>
            </a:r>
            <a:r>
              <a:rPr lang="ro-RO" sz="2000" b="1" kern="0" dirty="0" smtClean="0">
                <a:solidFill>
                  <a:srgbClr val="000099"/>
                </a:solidFill>
                <a:latin typeface="Calibri" pitchFamily="34" charset="0"/>
                <a:ea typeface="+mj-ea"/>
                <a:cs typeface="+mj-cs"/>
              </a:rPr>
              <a:t>Proiectul de încadrare </a:t>
            </a:r>
            <a:r>
              <a:rPr lang="ro-RO" sz="2000" b="1" kern="0" dirty="0">
                <a:solidFill>
                  <a:srgbClr val="000099"/>
                </a:solidFill>
                <a:latin typeface="Calibri" pitchFamily="34" charset="0"/>
                <a:ea typeface="+mj-ea"/>
                <a:cs typeface="+mj-cs"/>
              </a:rPr>
              <a:t>al UPJ pe 2012-2013</a:t>
            </a:r>
            <a:endParaRPr lang="en-US" sz="2000" b="1" kern="0" dirty="0">
              <a:solidFill>
                <a:schemeClr val="bg1">
                  <a:lumMod val="50000"/>
                </a:schemeClr>
              </a:solidFill>
              <a:latin typeface="Calibri" pitchFamily="34" charset="0"/>
              <a:ea typeface="+mj-ea"/>
              <a:cs typeface="+mj-cs"/>
            </a:endParaRPr>
          </a:p>
        </p:txBody>
      </p:sp>
      <p:sp>
        <p:nvSpPr>
          <p:cNvPr id="16387" name="Rectangle 3"/>
          <p:cNvSpPr txBox="1">
            <a:spLocks noChangeArrowheads="1"/>
          </p:cNvSpPr>
          <p:nvPr/>
        </p:nvSpPr>
        <p:spPr bwMode="auto">
          <a:xfrm>
            <a:off x="0" y="980728"/>
            <a:ext cx="5796136" cy="1800200"/>
          </a:xfrm>
          <a:prstGeom prst="rect">
            <a:avLst/>
          </a:prstGeom>
          <a:solidFill>
            <a:srgbClr val="CC66FF"/>
          </a:solidFill>
          <a:ln w="9525">
            <a:noFill/>
            <a:miter lim="800000"/>
            <a:headEnd/>
            <a:tailEnd/>
          </a:ln>
        </p:spPr>
        <p:txBody>
          <a:bodyPr/>
          <a:lstStyle/>
          <a:p>
            <a:pPr marL="342900" indent="-342900">
              <a:lnSpc>
                <a:spcPct val="80000"/>
              </a:lnSpc>
              <a:spcBef>
                <a:spcPct val="20000"/>
              </a:spcBef>
              <a:buFontTx/>
              <a:buChar char="•"/>
            </a:pPr>
            <a:r>
              <a:rPr lang="ro-RO" sz="1600" b="0" dirty="0" smtClean="0">
                <a:latin typeface="+mj-lt"/>
              </a:rPr>
              <a:t>Directorulul fiecare </a:t>
            </a:r>
            <a:r>
              <a:rPr lang="ro-RO" sz="1600" b="0" dirty="0">
                <a:latin typeface="+mj-lt"/>
              </a:rPr>
              <a:t>UPJ va întocmi propriul </a:t>
            </a:r>
            <a:r>
              <a:rPr lang="ro-RO" sz="1600" dirty="0" smtClean="0">
                <a:latin typeface="+mj-lt"/>
              </a:rPr>
              <a:t>PÎ;</a:t>
            </a:r>
            <a:endParaRPr lang="ro-RO" sz="1600" b="0" dirty="0">
              <a:latin typeface="+mj-lt"/>
            </a:endParaRPr>
          </a:p>
          <a:p>
            <a:pPr marL="342900" indent="-342900">
              <a:lnSpc>
                <a:spcPct val="80000"/>
              </a:lnSpc>
              <a:spcBef>
                <a:spcPct val="20000"/>
              </a:spcBef>
              <a:buFontTx/>
              <a:buChar char="•"/>
            </a:pPr>
            <a:r>
              <a:rPr lang="ro-RO" sz="1600" b="1" dirty="0" smtClean="0">
                <a:latin typeface="+mj-lt"/>
              </a:rPr>
              <a:t>Art. 35.</a:t>
            </a:r>
            <a:r>
              <a:rPr lang="ro-RO" sz="1600" dirty="0" smtClean="0">
                <a:latin typeface="+mj-lt"/>
              </a:rPr>
              <a:t> - (1) PÎ, alcătuit de director, </a:t>
            </a:r>
            <a:r>
              <a:rPr lang="ro-RO" sz="1600" b="1" dirty="0" smtClean="0">
                <a:latin typeface="+mj-lt"/>
              </a:rPr>
              <a:t>este  aprobat de CA al UPJ</a:t>
            </a:r>
            <a:r>
              <a:rPr lang="ro-RO" sz="1600" dirty="0" smtClean="0">
                <a:latin typeface="+mj-lt"/>
              </a:rPr>
              <a:t>, care totodată stabileşte lista posturilor didactice/catedrelor/orelor vacante/rezervate;</a:t>
            </a:r>
          </a:p>
          <a:p>
            <a:pPr marL="342900" indent="-342900">
              <a:lnSpc>
                <a:spcPct val="80000"/>
              </a:lnSpc>
              <a:spcBef>
                <a:spcPct val="20000"/>
              </a:spcBef>
              <a:buFontTx/>
              <a:buChar char="•"/>
            </a:pPr>
            <a:r>
              <a:rPr lang="ro-RO" sz="1600" dirty="0" smtClean="0">
                <a:latin typeface="+mj-lt"/>
              </a:rPr>
              <a:t>A</a:t>
            </a:r>
            <a:r>
              <a:rPr lang="ro-RO" sz="1600" b="0" dirty="0" smtClean="0">
                <a:latin typeface="+mj-lt"/>
              </a:rPr>
              <a:t>probarea </a:t>
            </a:r>
            <a:r>
              <a:rPr lang="ro-RO" sz="1600" b="0" dirty="0">
                <a:latin typeface="+mj-lt"/>
              </a:rPr>
              <a:t>formei finale a </a:t>
            </a:r>
            <a:r>
              <a:rPr lang="ro-RO" sz="1600" dirty="0">
                <a:latin typeface="+mj-lt"/>
              </a:rPr>
              <a:t>PÎ</a:t>
            </a:r>
            <a:r>
              <a:rPr lang="ro-RO" sz="1600" b="0" dirty="0">
                <a:latin typeface="+mj-lt"/>
              </a:rPr>
              <a:t> în cadrul CA al </a:t>
            </a:r>
            <a:r>
              <a:rPr lang="ro-RO" sz="1600" b="0" dirty="0" smtClean="0">
                <a:latin typeface="+mj-lt"/>
              </a:rPr>
              <a:t>UPJ;</a:t>
            </a:r>
            <a:endParaRPr lang="ro-RO" sz="1600" b="0" dirty="0">
              <a:latin typeface="+mj-lt"/>
            </a:endParaRPr>
          </a:p>
          <a:p>
            <a:pPr marL="342900" indent="-342900">
              <a:lnSpc>
                <a:spcPct val="80000"/>
              </a:lnSpc>
              <a:spcBef>
                <a:spcPct val="20000"/>
              </a:spcBef>
              <a:buFontTx/>
              <a:buChar char="•"/>
            </a:pPr>
            <a:r>
              <a:rPr lang="ro-RO" sz="1600" b="0" dirty="0">
                <a:latin typeface="+mj-lt"/>
              </a:rPr>
              <a:t>CA al UPJ stabileşte modalităţi de ocupare şi condiţii specifice de ocupare a posturilor/ catedrelor/ orelor vacante/ rezervate, conform art. 255(5) din </a:t>
            </a:r>
            <a:r>
              <a:rPr lang="ro-RO" sz="1600" b="0" dirty="0" smtClean="0">
                <a:latin typeface="+mj-lt"/>
              </a:rPr>
              <a:t>LEN</a:t>
            </a:r>
            <a:r>
              <a:rPr lang="ro-RO" sz="1600" b="0" dirty="0" smtClean="0">
                <a:latin typeface="Calibri" pitchFamily="34" charset="0"/>
              </a:rPr>
              <a:t>.</a:t>
            </a:r>
            <a:endParaRPr lang="ro-RO" sz="1600" b="0" dirty="0">
              <a:latin typeface="Calibri" pitchFamily="34" charset="0"/>
            </a:endParaRPr>
          </a:p>
        </p:txBody>
      </p:sp>
      <p:sp>
        <p:nvSpPr>
          <p:cNvPr id="20" name="Rectangle 3"/>
          <p:cNvSpPr txBox="1">
            <a:spLocks noChangeArrowheads="1"/>
          </p:cNvSpPr>
          <p:nvPr/>
        </p:nvSpPr>
        <p:spPr bwMode="auto">
          <a:xfrm>
            <a:off x="179512" y="2924944"/>
            <a:ext cx="5544616" cy="982216"/>
          </a:xfrm>
          <a:prstGeom prst="rect">
            <a:avLst/>
          </a:prstGeom>
          <a:solidFill>
            <a:schemeClr val="accent3"/>
          </a:solidFill>
          <a:ln w="9525">
            <a:noFill/>
            <a:miter lim="800000"/>
            <a:headEnd/>
            <a:tailEnd/>
          </a:ln>
          <a:effectLst/>
        </p:spPr>
        <p:txBody>
          <a:bodyPr/>
          <a:lstStyle/>
          <a:p>
            <a:pPr marL="342900" indent="-342900">
              <a:lnSpc>
                <a:spcPct val="80000"/>
              </a:lnSpc>
              <a:spcBef>
                <a:spcPct val="20000"/>
              </a:spcBef>
              <a:buFontTx/>
              <a:buChar char="•"/>
            </a:pPr>
            <a:r>
              <a:rPr lang="ro-RO" sz="1600" b="1" dirty="0" smtClean="0">
                <a:latin typeface="Calibri" pitchFamily="34" charset="0"/>
              </a:rPr>
              <a:t>Art.37. </a:t>
            </a:r>
            <a:r>
              <a:rPr lang="ro-RO" sz="1600" b="0" dirty="0" smtClean="0">
                <a:latin typeface="Calibri" pitchFamily="34" charset="0"/>
              </a:rPr>
              <a:t>Analiza</a:t>
            </a:r>
            <a:r>
              <a:rPr lang="ro-RO" sz="1600" b="0" dirty="0">
                <a:latin typeface="Calibri" pitchFamily="34" charset="0"/>
              </a:rPr>
              <a:t>, corectarea şi avizarea </a:t>
            </a:r>
            <a:r>
              <a:rPr lang="ro-RO" sz="1600" dirty="0">
                <a:latin typeface="Calibri" pitchFamily="34" charset="0"/>
              </a:rPr>
              <a:t>PÎ</a:t>
            </a:r>
            <a:r>
              <a:rPr lang="ro-RO" sz="1600" b="0" dirty="0">
                <a:latin typeface="Calibri" pitchFamily="34" charset="0"/>
              </a:rPr>
              <a:t> şi a ofertei de posturi/ catedre vacante/ rezervate de către </a:t>
            </a:r>
            <a:r>
              <a:rPr lang="ro-RO" sz="1600" b="0" dirty="0" smtClean="0">
                <a:latin typeface="Calibri" pitchFamily="34" charset="0"/>
              </a:rPr>
              <a:t>ISJ TM.</a:t>
            </a:r>
            <a:endParaRPr lang="ro-RO" sz="1600" b="0" dirty="0">
              <a:latin typeface="Calibri" pitchFamily="34" charset="0"/>
            </a:endParaRPr>
          </a:p>
          <a:p>
            <a:pPr marL="342900" indent="-342900">
              <a:lnSpc>
                <a:spcPct val="80000"/>
              </a:lnSpc>
              <a:spcBef>
                <a:spcPct val="20000"/>
              </a:spcBef>
              <a:buFontTx/>
              <a:buChar char="•"/>
            </a:pPr>
            <a:r>
              <a:rPr lang="ro-RO" sz="1600" b="0" i="1" dirty="0">
                <a:solidFill>
                  <a:srgbClr val="FFFF00"/>
                </a:solidFill>
                <a:latin typeface="Calibri" pitchFamily="34" charset="0"/>
              </a:rPr>
              <a:t>În această perioadă se va face programarea la </a:t>
            </a:r>
            <a:r>
              <a:rPr lang="ro-RO" sz="1600" b="0" i="1" dirty="0" smtClean="0">
                <a:solidFill>
                  <a:srgbClr val="FFFF00"/>
                </a:solidFill>
                <a:latin typeface="Calibri" pitchFamily="34" charset="0"/>
              </a:rPr>
              <a:t>ISJ TM </a:t>
            </a:r>
            <a:r>
              <a:rPr lang="ro-RO" sz="1600" b="0" i="1" dirty="0">
                <a:solidFill>
                  <a:srgbClr val="FFFF00"/>
                </a:solidFill>
                <a:latin typeface="Calibri" pitchFamily="34" charset="0"/>
              </a:rPr>
              <a:t>a prezentării </a:t>
            </a:r>
            <a:r>
              <a:rPr lang="ro-RO" sz="1600" i="1" dirty="0">
                <a:solidFill>
                  <a:srgbClr val="FFFF00"/>
                </a:solidFill>
                <a:latin typeface="Calibri" pitchFamily="34" charset="0"/>
              </a:rPr>
              <a:t>PÎ</a:t>
            </a:r>
            <a:r>
              <a:rPr lang="ro-RO" sz="1600" b="0" i="1" dirty="0">
                <a:solidFill>
                  <a:srgbClr val="FFFF00"/>
                </a:solidFill>
                <a:latin typeface="Calibri" pitchFamily="34" charset="0"/>
              </a:rPr>
              <a:t> de către fiecare UPJ prin director </a:t>
            </a:r>
            <a:r>
              <a:rPr lang="ro-RO" sz="1600" i="1" dirty="0" smtClean="0">
                <a:solidFill>
                  <a:srgbClr val="FFFF00"/>
                </a:solidFill>
                <a:latin typeface="Calibri" pitchFamily="34" charset="0"/>
              </a:rPr>
              <a:t>uu UPJ.</a:t>
            </a:r>
            <a:endParaRPr lang="ro-RO" sz="1600" b="0" i="1" dirty="0">
              <a:solidFill>
                <a:srgbClr val="FFFF00"/>
              </a:solidFill>
              <a:latin typeface="Calibri" pitchFamily="34" charset="0"/>
            </a:endParaRPr>
          </a:p>
        </p:txBody>
      </p:sp>
      <p:sp>
        <p:nvSpPr>
          <p:cNvPr id="16389" name="Rectangle 3"/>
          <p:cNvSpPr txBox="1">
            <a:spLocks noChangeArrowheads="1"/>
          </p:cNvSpPr>
          <p:nvPr/>
        </p:nvSpPr>
        <p:spPr bwMode="auto">
          <a:xfrm>
            <a:off x="6804248" y="4293096"/>
            <a:ext cx="2179712" cy="1080120"/>
          </a:xfrm>
          <a:prstGeom prst="rect">
            <a:avLst/>
          </a:prstGeom>
          <a:solidFill>
            <a:schemeClr val="bg1"/>
          </a:solidFill>
          <a:ln w="9525">
            <a:solidFill>
              <a:schemeClr val="tx1"/>
            </a:solidFill>
            <a:miter lim="800000"/>
            <a:headEnd/>
            <a:tailEnd/>
          </a:ln>
        </p:spPr>
        <p:txBody>
          <a:bodyPr/>
          <a:lstStyle/>
          <a:p>
            <a:pPr indent="-342900" algn="ctr">
              <a:spcBef>
                <a:spcPts val="0"/>
              </a:spcBef>
            </a:pPr>
            <a:r>
              <a:rPr lang="ro-RO" sz="1400" b="0" i="1" dirty="0">
                <a:latin typeface="Calibri" pitchFamily="34" charset="0"/>
              </a:rPr>
              <a:t>Faceţi corelarea între fundalul acţiunii şi fundalul datelor din calendar în toată prezentarea!</a:t>
            </a:r>
          </a:p>
        </p:txBody>
      </p:sp>
      <p:sp>
        <p:nvSpPr>
          <p:cNvPr id="16390" name="Slide Number Placeholder 5"/>
          <p:cNvSpPr>
            <a:spLocks noGrp="1"/>
          </p:cNvSpPr>
          <p:nvPr>
            <p:ph type="sldNum" sz="quarter" idx="12"/>
          </p:nvPr>
        </p:nvSpPr>
        <p:spPr>
          <a:xfrm>
            <a:off x="6553200" y="6229350"/>
            <a:ext cx="2133600" cy="476250"/>
          </a:xfrm>
          <a:noFill/>
        </p:spPr>
        <p:txBody>
          <a:bodyPr/>
          <a:lstStyle/>
          <a:p>
            <a:fld id="{4DD3A07C-FAD0-4ECE-831D-260B789A2D23}" type="slidenum">
              <a:rPr lang="en-US" smtClean="0">
                <a:latin typeface="Calibri" pitchFamily="34" charset="0"/>
              </a:rPr>
              <a:pPr/>
              <a:t>11</a:t>
            </a:fld>
            <a:endParaRPr lang="en-US" dirty="0" smtClean="0">
              <a:latin typeface="Calibri" pitchFamily="34" charset="0"/>
            </a:endParaRPr>
          </a:p>
        </p:txBody>
      </p:sp>
      <p:sp>
        <p:nvSpPr>
          <p:cNvPr id="16391" name="Rectangle 359"/>
          <p:cNvSpPr>
            <a:spLocks noChangeArrowheads="1"/>
          </p:cNvSpPr>
          <p:nvPr/>
        </p:nvSpPr>
        <p:spPr bwMode="auto">
          <a:xfrm>
            <a:off x="0" y="3933056"/>
            <a:ext cx="6084168" cy="2924944"/>
          </a:xfrm>
          <a:prstGeom prst="rect">
            <a:avLst/>
          </a:prstGeom>
          <a:noFill/>
          <a:ln w="9525">
            <a:noFill/>
            <a:miter lim="800000"/>
            <a:headEnd/>
            <a:tailEnd/>
          </a:ln>
        </p:spPr>
        <p:txBody>
          <a:bodyPr/>
          <a:lstStyle/>
          <a:p>
            <a:pPr marL="342900" indent="-342900">
              <a:spcBef>
                <a:spcPct val="20000"/>
              </a:spcBef>
              <a:buFontTx/>
              <a:buChar char="•"/>
            </a:pPr>
            <a:r>
              <a:rPr lang="ro-RO" sz="1400" b="0" dirty="0" smtClean="0">
                <a:latin typeface="Calibri" pitchFamily="34" charset="0"/>
              </a:rPr>
              <a:t>Directorul </a:t>
            </a:r>
            <a:r>
              <a:rPr lang="ro-RO" sz="1400" b="0" dirty="0">
                <a:latin typeface="Calibri" pitchFamily="34" charset="0"/>
              </a:rPr>
              <a:t>de UPJ care nu s-au constituit în CŞ şi care nu au catedre  complete decât împreună cu o altă UPJ, se va prezenta împreună cu un alt director (la data programării unuia dintre ei) şi vor solicita în scris (printr-o adresă comună, semnată şi ştampilată) publicarea unei catedre întregi (dacă aceasta e dorinţa) din cele două </a:t>
            </a:r>
            <a:r>
              <a:rPr lang="ro-RO" sz="1400" dirty="0">
                <a:latin typeface="Calibri" pitchFamily="34" charset="0"/>
              </a:rPr>
              <a:t>PÎ</a:t>
            </a:r>
            <a:r>
              <a:rPr lang="ro-RO" sz="1400" b="0" dirty="0">
                <a:latin typeface="Calibri" pitchFamily="34" charset="0"/>
              </a:rPr>
              <a:t> întocmite</a:t>
            </a:r>
          </a:p>
          <a:p>
            <a:pPr marL="342900" indent="-342900">
              <a:spcBef>
                <a:spcPct val="20000"/>
              </a:spcBef>
              <a:buFontTx/>
              <a:buChar char="•"/>
            </a:pPr>
            <a:r>
              <a:rPr lang="ro-RO" sz="1400" b="0" dirty="0">
                <a:latin typeface="Calibri" pitchFamily="34" charset="0"/>
              </a:rPr>
              <a:t>În UPJ cu mai multe niveluri de învăţământ, grupuri şcolare, UPJ având clasele I-XII/ XIII/ XIV posturile didactice/ catedrele vacante/ rezervate </a:t>
            </a:r>
            <a:r>
              <a:rPr lang="ro-RO" sz="1400" dirty="0">
                <a:latin typeface="Calibri" pitchFamily="34" charset="0"/>
              </a:rPr>
              <a:t>se publică pentru nivelul cel mai înalt corespunzător UPJ şi postului didactic. În mod excepţional, pentru soluţionarea </a:t>
            </a:r>
            <a:r>
              <a:rPr lang="ro-RO" sz="1400" dirty="0" smtClean="0">
                <a:latin typeface="Calibri" pitchFamily="34" charset="0"/>
              </a:rPr>
              <a:t>RTA</a:t>
            </a:r>
            <a:r>
              <a:rPr lang="ro-RO" sz="1400" b="0" dirty="0" smtClean="0">
                <a:latin typeface="Calibri" pitchFamily="34" charset="0"/>
              </a:rPr>
              <a:t>, </a:t>
            </a:r>
            <a:r>
              <a:rPr lang="ro-RO" sz="1400" b="0" dirty="0">
                <a:latin typeface="Calibri" pitchFamily="34" charset="0"/>
              </a:rPr>
              <a:t>în UPJ cu mai multe niveluri de învăţământ pot fi publicate catedre vacante de nivel gimnazial, clasele </a:t>
            </a:r>
            <a:r>
              <a:rPr lang="ro-RO" sz="1400" b="0" dirty="0" smtClean="0">
                <a:latin typeface="Calibri" pitchFamily="34" charset="0"/>
              </a:rPr>
              <a:t>V-VIII;</a:t>
            </a:r>
            <a:endParaRPr lang="ro-RO" sz="1400" b="0" i="1" dirty="0">
              <a:solidFill>
                <a:srgbClr val="FF0000"/>
              </a:solidFill>
              <a:latin typeface="Calibri" pitchFamily="34" charset="0"/>
            </a:endParaRPr>
          </a:p>
          <a:p>
            <a:pPr marL="342900" indent="-342900">
              <a:spcBef>
                <a:spcPct val="20000"/>
              </a:spcBef>
              <a:buFontTx/>
              <a:buChar char="•"/>
            </a:pPr>
            <a:r>
              <a:rPr lang="ro-RO" sz="1400" b="0" dirty="0">
                <a:latin typeface="Calibri" pitchFamily="34" charset="0"/>
              </a:rPr>
              <a:t>în situaţia în care la nivelul unei UPJ există </a:t>
            </a:r>
            <a:r>
              <a:rPr lang="ro-RO" sz="1400" b="0" dirty="0" smtClean="0">
                <a:latin typeface="Calibri" pitchFamily="34" charset="0"/>
              </a:rPr>
              <a:t>RTA</a:t>
            </a:r>
            <a:r>
              <a:rPr lang="ro-RO" sz="1400" b="0" dirty="0">
                <a:latin typeface="Calibri" pitchFamily="34" charset="0"/>
              </a:rPr>
              <a:t>, anexat la PÎ şcoala va comunica printr-o adresă scrisă anexată PÎ </a:t>
            </a:r>
            <a:r>
              <a:rPr lang="ro-RO" sz="1400" b="1" dirty="0">
                <a:solidFill>
                  <a:srgbClr val="FF0000"/>
                </a:solidFill>
                <a:latin typeface="Calibri" pitchFamily="34" charset="0"/>
              </a:rPr>
              <a:t>şi felul evaluării cadrelor didactice aflate în </a:t>
            </a:r>
            <a:r>
              <a:rPr lang="ro-RO" sz="1400" b="1" dirty="0" smtClean="0">
                <a:solidFill>
                  <a:srgbClr val="FF0000"/>
                </a:solidFill>
                <a:latin typeface="Calibri" pitchFamily="34" charset="0"/>
              </a:rPr>
              <a:t>RTA.</a:t>
            </a:r>
            <a:endParaRPr lang="ro-RO" sz="1400" b="1" dirty="0">
              <a:solidFill>
                <a:srgbClr val="FF0000"/>
              </a:solidFill>
              <a:latin typeface="Calibri" pitchFamily="34" charset="0"/>
            </a:endParaRPr>
          </a:p>
        </p:txBody>
      </p:sp>
      <p:graphicFrame>
        <p:nvGraphicFramePr>
          <p:cNvPr id="9" name="Table 8"/>
          <p:cNvGraphicFramePr>
            <a:graphicFrameLocks noGrp="1"/>
          </p:cNvGraphicFramePr>
          <p:nvPr/>
        </p:nvGraphicFramePr>
        <p:xfrm>
          <a:off x="5940152" y="1268760"/>
          <a:ext cx="2996580" cy="2857500"/>
        </p:xfrm>
        <a:graphic>
          <a:graphicData uri="http://schemas.openxmlformats.org/drawingml/2006/table">
            <a:tbl>
              <a:tblPr/>
              <a:tblGrid>
                <a:gridCol w="481980"/>
                <a:gridCol w="419100"/>
                <a:gridCol w="419100"/>
                <a:gridCol w="419100"/>
                <a:gridCol w="419100"/>
                <a:gridCol w="419100"/>
                <a:gridCol w="419100"/>
              </a:tblGrid>
              <a:tr h="190500">
                <a:tc gridSpan="7">
                  <a:txBody>
                    <a:bodyPr/>
                    <a:lstStyle/>
                    <a:p>
                      <a:pPr algn="ctr" fontAlgn="b"/>
                      <a:r>
                        <a:rPr lang="en-US" sz="1100" b="1" i="0" u="none" strike="noStrike" dirty="0" err="1">
                          <a:solidFill>
                            <a:srgbClr val="000000"/>
                          </a:solidFill>
                          <a:latin typeface="Calibri"/>
                        </a:rPr>
                        <a:t>Ianuarie</a:t>
                      </a:r>
                      <a:r>
                        <a:rPr lang="en-US" sz="1100" b="1" i="0" u="none" strike="noStrike" dirty="0">
                          <a:solidFill>
                            <a:srgbClr val="000000"/>
                          </a:solidFill>
                          <a:latin typeface="Calibri"/>
                        </a:rPr>
                        <a:t>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dirty="0">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r>
              <a:tr h="190500">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66FF"/>
                    </a:solidFill>
                  </a:tcPr>
                </a:tc>
                <a:tc>
                  <a:txBody>
                    <a:bodyPr/>
                    <a:lstStyle/>
                    <a:p>
                      <a:pPr algn="ctr" fontAlgn="b"/>
                      <a:r>
                        <a:rPr lang="en-US" sz="1100" b="1" i="0" u="none" strike="noStrike" dirty="0">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r>
              <a:tr h="190500">
                <a:tc>
                  <a:txBody>
                    <a:bodyPr/>
                    <a:lstStyle/>
                    <a:p>
                      <a:pPr algn="ctr" fontAlgn="b"/>
                      <a:r>
                        <a:rPr lang="en-US" sz="1100" b="1" i="0" u="none" strike="noStrike" dirty="0">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gridSpan="7">
                  <a:txBody>
                    <a:bodyPr/>
                    <a:lstStyle/>
                    <a:p>
                      <a:pPr algn="ctr" fontAlgn="b"/>
                      <a:r>
                        <a:rPr lang="en-US" sz="1100" b="1" i="0" u="none" strike="noStrike">
                          <a:solidFill>
                            <a:srgbClr val="000000"/>
                          </a:solidFill>
                          <a:latin typeface="Calibri"/>
                        </a:rPr>
                        <a:t>Februarie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r>
              <a:tr h="190500">
                <a:tc>
                  <a:txBody>
                    <a:bodyPr/>
                    <a:lstStyle/>
                    <a:p>
                      <a:pPr algn="ctr" fontAlgn="b"/>
                      <a:r>
                        <a:rPr lang="en-US" sz="1100" b="1" i="0" u="none" strike="noStrike" dirty="0">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1100" b="1" i="0" u="none" strike="noStrike" dirty="0">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2776"/>
            <a:ext cx="8229600" cy="4911824"/>
          </a:xfrm>
        </p:spPr>
        <p:txBody>
          <a:bodyPr/>
          <a:lstStyle/>
          <a:p>
            <a:pPr marL="342900" indent="-342900">
              <a:buFontTx/>
              <a:buChar char="•"/>
            </a:pPr>
            <a:r>
              <a:rPr lang="ro-RO" sz="1600" dirty="0" smtClean="0">
                <a:solidFill>
                  <a:srgbClr val="0000FF"/>
                </a:solidFill>
                <a:latin typeface="Calibri" pitchFamily="34" charset="0"/>
              </a:rPr>
              <a:t>Lista cu posturile vacante/rezervate complete şi incomplete se aduce la cunoştinţă persoanelor interesate astfel:</a:t>
            </a:r>
          </a:p>
          <a:p>
            <a:pPr marL="800100" lvl="1" indent="-342900">
              <a:buFontTx/>
              <a:buChar char="•"/>
            </a:pPr>
            <a:r>
              <a:rPr lang="ro-RO" sz="1600" dirty="0" smtClean="0">
                <a:latin typeface="Calibri" pitchFamily="34" charset="0"/>
              </a:rPr>
              <a:t>UPJ afişează PÎ la avizier, o publică în presa locală şi pe site-ul propriu în termen de 3 (trei) zile lucrătoare de la avizarea ofertei de posturi vacante/ rezervate de către ISJ TM;</a:t>
            </a:r>
          </a:p>
          <a:p>
            <a:pPr marL="800100" lvl="1" indent="-342900">
              <a:buFontTx/>
              <a:buChar char="•"/>
            </a:pPr>
            <a:r>
              <a:rPr lang="ro-RO" sz="1600" dirty="0" smtClean="0">
                <a:latin typeface="Calibri" pitchFamily="34" charset="0"/>
              </a:rPr>
              <a:t>ISJ TM întocmeşte lista posturilor vacante/rezervate, complete şi incomplete transmise de UPJ şi o publică, cu cel puţin 30 de zile înainte de rezolvarea RTA prin afişare la avizierul instituţiei, pe site-ul instituţiei, pe site-ul MECTS;</a:t>
            </a:r>
          </a:p>
          <a:p>
            <a:pPr marL="800100" lvl="1" indent="-342900">
              <a:buFontTx/>
              <a:buChar char="•"/>
            </a:pPr>
            <a:r>
              <a:rPr lang="ro-RO" sz="1600" dirty="0" smtClean="0">
                <a:latin typeface="Calibri" pitchFamily="34" charset="0"/>
              </a:rPr>
              <a:t>directorii UPJ şi comisia judeţeană de mobilitate a personalului didactic au obligaţia de a reactualiza după fiecare etapă a mobilităţii personalului didactic, lista afişată.</a:t>
            </a:r>
          </a:p>
          <a:p>
            <a:pPr marL="342900" indent="-342900">
              <a:buFontTx/>
              <a:buChar char="•"/>
            </a:pPr>
            <a:endParaRPr lang="ro-RO" sz="1600" i="1" dirty="0" smtClean="0">
              <a:solidFill>
                <a:srgbClr val="FF0000"/>
              </a:solidFill>
              <a:latin typeface="Calibri" pitchFamily="34" charset="0"/>
            </a:endParaRPr>
          </a:p>
          <a:p>
            <a:pPr marL="342900" indent="-342900">
              <a:buFontTx/>
              <a:buChar char="•"/>
            </a:pPr>
            <a:r>
              <a:rPr lang="ro-RO" sz="1600" b="1" i="1" dirty="0" smtClean="0">
                <a:solidFill>
                  <a:srgbClr val="FF0000"/>
                </a:solidFill>
                <a:latin typeface="Calibri" pitchFamily="34" charset="0"/>
              </a:rPr>
              <a:t>CA şi directorul UPJ răspund de constituirea corectă a catedrelor, de încadrarea titularilor şi de vacantarea posturilor didactice/ catedrelor complete şi incomplete, rămase neocupate!!!</a:t>
            </a:r>
            <a:endParaRPr lang="ro-RO" sz="1600" b="1" i="1" dirty="0">
              <a:solidFill>
                <a:srgbClr val="FF0000"/>
              </a:solidFill>
              <a:latin typeface="Calibri" pitchFamily="34" charset="0"/>
            </a:endParaRPr>
          </a:p>
        </p:txBody>
      </p:sp>
      <p:sp>
        <p:nvSpPr>
          <p:cNvPr id="5" name="Rectangle 2"/>
          <p:cNvSpPr txBox="1">
            <a:spLocks noGrp="1" noChangeArrowheads="1"/>
          </p:cNvSpPr>
          <p:nvPr>
            <p:ph type="title"/>
          </p:nvPr>
        </p:nvSpPr>
        <p:spPr bwMode="auto">
          <a:xfrm>
            <a:off x="539552" y="476672"/>
            <a:ext cx="8229600" cy="636680"/>
          </a:xfrm>
          <a:prstGeom prst="rect">
            <a:avLst/>
          </a:prstGeom>
          <a:solidFill>
            <a:schemeClr val="bg1"/>
          </a:solidFill>
          <a:ln w="9525">
            <a:solidFill>
              <a:schemeClr val="tx1"/>
            </a:solidFill>
            <a:miter lim="800000"/>
            <a:headEnd/>
            <a:tailEnd/>
          </a:ln>
          <a:effectLst/>
        </p:spPr>
        <p:txBody>
          <a:bodyPr anchor="ctr"/>
          <a:lstStyle/>
          <a:p>
            <a:pPr algn="ctr">
              <a:defRPr/>
            </a:pPr>
            <a:r>
              <a:rPr lang="ro-RO" sz="2000" b="1" kern="0" dirty="0" smtClean="0">
                <a:latin typeface="Calibri" pitchFamily="34" charset="0"/>
                <a:ea typeface="+mj-ea"/>
                <a:cs typeface="+mj-cs"/>
              </a:rPr>
              <a:t>Art.</a:t>
            </a:r>
            <a:r>
              <a:rPr lang="ro-RO" sz="2000" b="1" kern="0" dirty="0" smtClean="0">
                <a:solidFill>
                  <a:srgbClr val="000099"/>
                </a:solidFill>
                <a:latin typeface="Calibri" pitchFamily="34" charset="0"/>
                <a:ea typeface="+mj-ea"/>
                <a:cs typeface="+mj-cs"/>
              </a:rPr>
              <a:t> </a:t>
            </a:r>
            <a:r>
              <a:rPr lang="ro-RO" sz="2000" b="1" kern="0" dirty="0">
                <a:solidFill>
                  <a:srgbClr val="000099"/>
                </a:solidFill>
                <a:latin typeface="Calibri" pitchFamily="34" charset="0"/>
                <a:ea typeface="+mj-ea"/>
                <a:cs typeface="+mj-cs"/>
              </a:rPr>
              <a:t>3</a:t>
            </a:r>
            <a:r>
              <a:rPr lang="en-US" sz="2000" b="1" kern="0" dirty="0">
                <a:solidFill>
                  <a:srgbClr val="000099"/>
                </a:solidFill>
                <a:latin typeface="Calibri" pitchFamily="34" charset="0"/>
                <a:ea typeface="+mj-ea"/>
                <a:cs typeface="+mj-cs"/>
              </a:rPr>
              <a:t>5</a:t>
            </a:r>
            <a:r>
              <a:rPr lang="ro-RO" sz="2000" b="1" kern="0" dirty="0">
                <a:solidFill>
                  <a:srgbClr val="000099"/>
                </a:solidFill>
                <a:latin typeface="Calibri" pitchFamily="34" charset="0"/>
                <a:ea typeface="+mj-ea"/>
                <a:cs typeface="+mj-cs"/>
              </a:rPr>
              <a:t>-38, 51(4), 111(11) – </a:t>
            </a:r>
            <a:r>
              <a:rPr lang="ro-RO" sz="2000" b="1" kern="0" dirty="0" smtClean="0">
                <a:solidFill>
                  <a:srgbClr val="000099"/>
                </a:solidFill>
                <a:latin typeface="Calibri" pitchFamily="34" charset="0"/>
                <a:ea typeface="+mj-ea"/>
                <a:cs typeface="+mj-cs"/>
              </a:rPr>
              <a:t>Proiectul de încadrare </a:t>
            </a:r>
            <a:r>
              <a:rPr lang="ro-RO" sz="2000" b="1" kern="0" dirty="0">
                <a:solidFill>
                  <a:srgbClr val="000099"/>
                </a:solidFill>
                <a:latin typeface="Calibri" pitchFamily="34" charset="0"/>
                <a:ea typeface="+mj-ea"/>
                <a:cs typeface="+mj-cs"/>
              </a:rPr>
              <a:t>al UPJ pe 2012-2013</a:t>
            </a:r>
            <a:endParaRPr lang="en-US" sz="2000" b="1" kern="0" dirty="0">
              <a:solidFill>
                <a:schemeClr val="bg1">
                  <a:lumMod val="50000"/>
                </a:schemeClr>
              </a:solidFill>
              <a:latin typeface="Calibri" pitchFamily="34" charset="0"/>
              <a:ea typeface="+mj-ea"/>
              <a:cs typeface="+mj-cs"/>
            </a:endParaRPr>
          </a:p>
        </p:txBody>
      </p:sp>
      <p:sp>
        <p:nvSpPr>
          <p:cNvPr id="6" name="Slide Number Placeholder 5"/>
          <p:cNvSpPr>
            <a:spLocks noGrp="1"/>
          </p:cNvSpPr>
          <p:nvPr>
            <p:ph type="sldNum" sz="quarter" idx="12"/>
          </p:nvPr>
        </p:nvSpPr>
        <p:spPr/>
        <p:txBody>
          <a:bodyPr/>
          <a:lstStyle/>
          <a:p>
            <a:pPr>
              <a:defRPr/>
            </a:pPr>
            <a:fld id="{8DB725A0-80AF-4BE8-9246-2A26E494714D}" type="slidenum">
              <a:rPr lang="ro-RO" smtClean="0"/>
              <a:pPr>
                <a:defRPr/>
              </a:pPr>
              <a:t>12</a:t>
            </a:fld>
            <a:endParaRPr lang="ro-RO"/>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147050" cy="720303"/>
          </a:xfrm>
        </p:spPr>
        <p:txBody>
          <a:bodyPr>
            <a:normAutofit fontScale="90000"/>
          </a:bodyPr>
          <a:lstStyle/>
          <a:p>
            <a:pPr algn="ctr" eaLnBrk="1" fontAlgn="auto" hangingPunct="1">
              <a:spcAft>
                <a:spcPts val="0"/>
              </a:spcAft>
              <a:defRPr/>
            </a:pPr>
            <a:r>
              <a:rPr lang="ro-RO" sz="2800" b="1" dirty="0" smtClean="0">
                <a:solidFill>
                  <a:schemeClr val="tx2">
                    <a:satMod val="200000"/>
                  </a:schemeClr>
                </a:solidFill>
              </a:rPr>
              <a:t>Completarea normei didactice</a:t>
            </a:r>
            <a:br>
              <a:rPr lang="ro-RO" sz="2800" b="1" dirty="0" smtClean="0">
                <a:solidFill>
                  <a:schemeClr val="tx2">
                    <a:satMod val="200000"/>
                  </a:schemeClr>
                </a:solidFill>
              </a:rPr>
            </a:br>
            <a:r>
              <a:rPr lang="ro-RO" sz="2800" b="1" dirty="0" smtClean="0">
                <a:solidFill>
                  <a:schemeClr val="tx2">
                    <a:satMod val="200000"/>
                  </a:schemeClr>
                </a:solidFill>
              </a:rPr>
              <a:t>conform art. 31-34 din metodologie</a:t>
            </a:r>
            <a:endParaRPr lang="ro-RO" sz="2800" b="1" dirty="0">
              <a:solidFill>
                <a:schemeClr val="tx2">
                  <a:satMod val="200000"/>
                </a:schemeClr>
              </a:solidFill>
            </a:endParaRPr>
          </a:p>
        </p:txBody>
      </p:sp>
      <p:sp>
        <p:nvSpPr>
          <p:cNvPr id="3" name="Content Placeholder 2"/>
          <p:cNvSpPr>
            <a:spLocks noGrp="1"/>
          </p:cNvSpPr>
          <p:nvPr>
            <p:ph idx="1"/>
          </p:nvPr>
        </p:nvSpPr>
        <p:spPr>
          <a:xfrm>
            <a:off x="467544" y="1052736"/>
            <a:ext cx="7560841" cy="5403627"/>
          </a:xfrm>
        </p:spPr>
        <p:txBody>
          <a:bodyPr>
            <a:normAutofit/>
          </a:bodyPr>
          <a:lstStyle/>
          <a:p>
            <a:pPr algn="just" eaLnBrk="1" hangingPunct="1">
              <a:lnSpc>
                <a:spcPct val="90000"/>
              </a:lnSpc>
              <a:buFont typeface="Wingdings" pitchFamily="2" charset="2"/>
              <a:buNone/>
            </a:pPr>
            <a:r>
              <a:rPr lang="ro-RO" sz="1800" dirty="0" smtClean="0">
                <a:latin typeface="+mj-lt"/>
              </a:rPr>
              <a:t>		</a:t>
            </a:r>
            <a:r>
              <a:rPr lang="ro-RO" sz="1800" b="1" dirty="0" smtClean="0">
                <a:latin typeface="+mj-lt"/>
              </a:rPr>
              <a:t>Art. 31. </a:t>
            </a:r>
            <a:r>
              <a:rPr lang="ro-RO" sz="1800" dirty="0" smtClean="0">
                <a:latin typeface="+mj-lt"/>
              </a:rPr>
              <a:t>(1) Cadrelor didactice titulare a căror </a:t>
            </a:r>
            <a:r>
              <a:rPr lang="ro-RO" sz="1800" b="1" dirty="0" smtClean="0">
                <a:latin typeface="+mj-lt"/>
              </a:rPr>
              <a:t>normă</a:t>
            </a:r>
            <a:r>
              <a:rPr lang="ro-RO" sz="1800" dirty="0" smtClean="0">
                <a:latin typeface="+mj-lt"/>
              </a:rPr>
              <a:t> didactică de predare-învăţare-evaluare </a:t>
            </a:r>
            <a:r>
              <a:rPr lang="ro-RO" sz="1800" b="1" dirty="0" smtClean="0">
                <a:latin typeface="+mj-lt"/>
              </a:rPr>
              <a:t>nu</a:t>
            </a:r>
            <a:r>
              <a:rPr lang="ro-RO" sz="1800" dirty="0" smtClean="0">
                <a:latin typeface="+mj-lt"/>
              </a:rPr>
              <a:t> poate fi </a:t>
            </a:r>
            <a:r>
              <a:rPr lang="ro-RO" sz="1800" b="1" dirty="0" smtClean="0">
                <a:latin typeface="+mj-lt"/>
              </a:rPr>
              <a:t>alcătuită în totalitate</a:t>
            </a:r>
            <a:r>
              <a:rPr lang="ro-RO" sz="1800" dirty="0" smtClean="0">
                <a:latin typeface="+mj-lt"/>
              </a:rPr>
              <a:t>, în </a:t>
            </a:r>
            <a:r>
              <a:rPr lang="ro-RO" sz="1800" b="1" dirty="0" smtClean="0">
                <a:latin typeface="+mj-lt"/>
              </a:rPr>
              <a:t>baza documentului de numire/transfer/repartizare</a:t>
            </a:r>
            <a:r>
              <a:rPr lang="ro-RO" sz="1800" dirty="0" smtClean="0">
                <a:latin typeface="+mj-lt"/>
              </a:rPr>
              <a:t>, din ore de la disciplinele corespunzătoare specializării/ specializărilor înscrise pe diploma de studii, li se constituie norma didactică la nivelul </a:t>
            </a:r>
            <a:r>
              <a:rPr lang="ro-RO" sz="1800" b="1" dirty="0" smtClean="0">
                <a:latin typeface="+mj-lt"/>
              </a:rPr>
              <a:t>unităţii de învăţământ</a:t>
            </a:r>
            <a:r>
              <a:rPr lang="ro-RO" sz="1800" dirty="0" smtClean="0">
                <a:latin typeface="+mj-lt"/>
              </a:rPr>
              <a:t>, </a:t>
            </a:r>
            <a:r>
              <a:rPr lang="ro-RO" sz="1800" b="1" dirty="0" smtClean="0">
                <a:latin typeface="+mj-lt"/>
              </a:rPr>
              <a:t>unităţilor de învăţământ din aceeaşi localitate</a:t>
            </a:r>
            <a:r>
              <a:rPr lang="ro-RO" sz="1800" dirty="0" smtClean="0">
                <a:latin typeface="+mj-lt"/>
              </a:rPr>
              <a:t> sau al  </a:t>
            </a:r>
            <a:r>
              <a:rPr lang="ro-RO" sz="1800" b="1" dirty="0" smtClean="0">
                <a:latin typeface="+mj-lt"/>
              </a:rPr>
              <a:t>consorţiului şcolar</a:t>
            </a:r>
            <a:r>
              <a:rPr lang="ro-RO" sz="1800" dirty="0" smtClean="0">
                <a:latin typeface="+mj-lt"/>
              </a:rPr>
              <a:t>, </a:t>
            </a:r>
            <a:r>
              <a:rPr lang="ro-RO" sz="1800" dirty="0" smtClean="0">
                <a:solidFill>
                  <a:srgbClr val="FF0000"/>
                </a:solidFill>
                <a:latin typeface="+mj-lt"/>
              </a:rPr>
              <a:t>cu acordul cadrului didactic</a:t>
            </a:r>
            <a:r>
              <a:rPr lang="ro-RO" sz="1800" dirty="0" smtClean="0">
                <a:latin typeface="+mj-lt"/>
              </a:rPr>
              <a:t>, în ordine, astfel:</a:t>
            </a:r>
          </a:p>
          <a:p>
            <a:pPr marL="342900" indent="-342900" algn="just">
              <a:lnSpc>
                <a:spcPct val="90000"/>
              </a:lnSpc>
              <a:buNone/>
            </a:pPr>
            <a:r>
              <a:rPr lang="ro-RO" sz="1800" b="1" dirty="0" smtClean="0">
                <a:latin typeface="+mj-lt"/>
              </a:rPr>
              <a:t>a) </a:t>
            </a:r>
            <a:r>
              <a:rPr lang="ro-RO" sz="1800" dirty="0" smtClean="0">
                <a:latin typeface="+mj-lt"/>
              </a:rPr>
              <a:t>cu </a:t>
            </a:r>
            <a:r>
              <a:rPr lang="ro-RO" sz="1800" b="1" dirty="0" smtClean="0">
                <a:latin typeface="+mj-lt"/>
              </a:rPr>
              <a:t>ore în specialitate la disciplina/disciplinele pe care este titular</a:t>
            </a:r>
            <a:r>
              <a:rPr lang="ro-RO" sz="1800" dirty="0" smtClean="0">
                <a:latin typeface="+mj-lt"/>
              </a:rPr>
              <a:t> în conformitate cu actul de numire/transfer/repartizare, care sunt </a:t>
            </a:r>
            <a:r>
              <a:rPr lang="ro-RO" sz="1800" b="1" dirty="0" smtClean="0">
                <a:latin typeface="+mj-lt"/>
              </a:rPr>
              <a:t>vacante/rezervate în acel moment</a:t>
            </a:r>
            <a:r>
              <a:rPr lang="ro-RO" sz="1800" dirty="0" smtClean="0">
                <a:latin typeface="+mj-lt"/>
              </a:rPr>
              <a:t>, corespunzătoare specializării/specializărilor înscrise pe diploma/diplomele de studii, </a:t>
            </a:r>
            <a:r>
              <a:rPr lang="ro-RO" sz="1800" b="1" dirty="0" smtClean="0">
                <a:latin typeface="+mj-lt"/>
              </a:rPr>
              <a:t>în alte unităţi de învăţământ din cadrul consorţiului/unităţi de învăţământ din aceeaşi localitate</a:t>
            </a:r>
            <a:r>
              <a:rPr lang="ro-RO" sz="1800" dirty="0" smtClean="0">
                <a:latin typeface="+mj-lt"/>
              </a:rPr>
              <a:t>, în concordanţă cu </a:t>
            </a:r>
            <a:r>
              <a:rPr lang="ro-RO" sz="1800" i="1" dirty="0" smtClean="0">
                <a:latin typeface="+mj-lt"/>
              </a:rPr>
              <a:t>Centralizatorul</a:t>
            </a:r>
            <a:r>
              <a:rPr lang="ro-RO" sz="1800" dirty="0" smtClean="0">
                <a:latin typeface="+mj-lt"/>
              </a:rPr>
              <a:t>;</a:t>
            </a:r>
          </a:p>
          <a:p>
            <a:pPr algn="just">
              <a:lnSpc>
                <a:spcPct val="90000"/>
              </a:lnSpc>
              <a:buNone/>
            </a:pPr>
            <a:r>
              <a:rPr lang="ro-RO" sz="1800" b="1" dirty="0" smtClean="0">
                <a:latin typeface="+mj-lt"/>
              </a:rPr>
              <a:t>b)</a:t>
            </a:r>
            <a:r>
              <a:rPr lang="ro-RO" sz="1800" dirty="0" smtClean="0">
                <a:latin typeface="+mj-lt"/>
              </a:rPr>
              <a:t> cu </a:t>
            </a:r>
            <a:r>
              <a:rPr lang="ro-RO" sz="1800" b="1" dirty="0" smtClean="0">
                <a:latin typeface="+mj-lt"/>
              </a:rPr>
              <a:t>ore în specialitate</a:t>
            </a:r>
            <a:r>
              <a:rPr lang="ro-RO" sz="1800" dirty="0" smtClean="0">
                <a:latin typeface="+mj-lt"/>
              </a:rPr>
              <a:t>, </a:t>
            </a:r>
            <a:r>
              <a:rPr lang="ro-RO" sz="1800" b="1" dirty="0" smtClean="0">
                <a:latin typeface="+mj-lt"/>
              </a:rPr>
              <a:t>la alte discipline pe care poate să le predea</a:t>
            </a:r>
            <a:r>
              <a:rPr lang="ro-RO" sz="1800" dirty="0" smtClean="0">
                <a:latin typeface="+mj-lt"/>
              </a:rPr>
              <a:t> în </a:t>
            </a:r>
            <a:r>
              <a:rPr lang="ro-RO" sz="1800" b="1" dirty="0" smtClean="0">
                <a:latin typeface="+mj-lt"/>
              </a:rPr>
              <a:t>unitatea/unităţile de învăţământ la care este titular</a:t>
            </a:r>
            <a:r>
              <a:rPr lang="ro-RO" sz="1800" dirty="0" smtClean="0">
                <a:latin typeface="+mj-lt"/>
              </a:rPr>
              <a:t>, care sunt vacante/rezervate în acel moment, corespunzătoare specializării/specializărilor înscrise pe diplomă/ diplome, în concordanţă cu </a:t>
            </a:r>
            <a:r>
              <a:rPr lang="ro-RO" sz="1800" i="1" dirty="0" smtClean="0">
                <a:latin typeface="+mj-lt"/>
              </a:rPr>
              <a:t>Centralizatorul</a:t>
            </a:r>
            <a:r>
              <a:rPr lang="ro-RO" sz="1800" dirty="0" smtClean="0">
                <a:latin typeface="+mj-lt"/>
              </a:rPr>
              <a:t>;</a:t>
            </a:r>
          </a:p>
          <a:p>
            <a:pPr algn="just">
              <a:lnSpc>
                <a:spcPct val="90000"/>
              </a:lnSpc>
              <a:buNone/>
            </a:pPr>
            <a:r>
              <a:rPr lang="ro-RO" sz="1800" b="1" dirty="0" smtClean="0">
                <a:latin typeface="+mj-lt"/>
              </a:rPr>
              <a:t>c)</a:t>
            </a:r>
            <a:r>
              <a:rPr lang="ro-RO" sz="1800" dirty="0" smtClean="0">
                <a:latin typeface="+mj-lt"/>
              </a:rPr>
              <a:t> cu </a:t>
            </a:r>
            <a:r>
              <a:rPr lang="ro-RO" sz="1800" b="1" dirty="0" smtClean="0">
                <a:latin typeface="+mj-lt"/>
              </a:rPr>
              <a:t>activităţi de educaţie, complementare procesului de învăţământ</a:t>
            </a:r>
            <a:r>
              <a:rPr lang="ro-RO" sz="1800" dirty="0" smtClean="0">
                <a:latin typeface="+mj-lt"/>
              </a:rPr>
              <a:t>, conform </a:t>
            </a:r>
            <a:r>
              <a:rPr lang="ro-RO" sz="1800" i="1" dirty="0" smtClean="0">
                <a:latin typeface="+mj-lt"/>
              </a:rPr>
              <a:t>art. 263 alin. (3) din Legea educaţiei naţionale nr.1/2011</a:t>
            </a:r>
            <a:r>
              <a:rPr lang="ro-RO" sz="1800" dirty="0" smtClean="0">
                <a:latin typeface="+mj-lt"/>
              </a:rPr>
              <a:t>.</a:t>
            </a:r>
          </a:p>
          <a:p>
            <a:pPr algn="just" eaLnBrk="1" hangingPunct="1">
              <a:lnSpc>
                <a:spcPct val="90000"/>
              </a:lnSpc>
              <a:buFont typeface="Wingdings" pitchFamily="2" charset="2"/>
              <a:buNone/>
            </a:pPr>
            <a:endParaRPr lang="ro-RO" sz="1800" dirty="0" smtClean="0">
              <a:latin typeface="+mj-lt"/>
            </a:endParaRP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13</a:t>
            </a:fld>
            <a:endParaRPr lang="ro-RO"/>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435975" cy="792311"/>
          </a:xfrm>
        </p:spPr>
        <p:txBody>
          <a:bodyPr>
            <a:normAutofit fontScale="90000"/>
          </a:bodyPr>
          <a:lstStyle/>
          <a:p>
            <a:pPr algn="ctr" eaLnBrk="1" fontAlgn="auto" hangingPunct="1">
              <a:spcAft>
                <a:spcPts val="0"/>
              </a:spcAft>
              <a:defRPr/>
            </a:pPr>
            <a:r>
              <a:rPr lang="ro-RO" sz="2800" b="1" dirty="0" smtClean="0">
                <a:solidFill>
                  <a:schemeClr val="tx2">
                    <a:satMod val="200000"/>
                  </a:schemeClr>
                </a:solidFill>
              </a:rPr>
              <a:t>Completarea normei didactice</a:t>
            </a:r>
            <a:br>
              <a:rPr lang="ro-RO" sz="2800" b="1" dirty="0" smtClean="0">
                <a:solidFill>
                  <a:schemeClr val="tx2">
                    <a:satMod val="200000"/>
                  </a:schemeClr>
                </a:solidFill>
              </a:rPr>
            </a:br>
            <a:r>
              <a:rPr lang="ro-RO" sz="2800" b="1" dirty="0" smtClean="0">
                <a:solidFill>
                  <a:schemeClr val="tx2">
                    <a:satMod val="200000"/>
                  </a:schemeClr>
                </a:solidFill>
              </a:rPr>
              <a:t>conform art. 31-34 din metodologie</a:t>
            </a:r>
            <a:endParaRPr lang="ro-RO" sz="2800" b="1" dirty="0">
              <a:solidFill>
                <a:schemeClr val="tx2">
                  <a:satMod val="200000"/>
                </a:schemeClr>
              </a:solidFill>
            </a:endParaRPr>
          </a:p>
        </p:txBody>
      </p:sp>
      <p:sp>
        <p:nvSpPr>
          <p:cNvPr id="3" name="Content Placeholder 2"/>
          <p:cNvSpPr>
            <a:spLocks noGrp="1"/>
          </p:cNvSpPr>
          <p:nvPr>
            <p:ph idx="1"/>
          </p:nvPr>
        </p:nvSpPr>
        <p:spPr>
          <a:xfrm>
            <a:off x="323850" y="1412776"/>
            <a:ext cx="8640763" cy="5043587"/>
          </a:xfrm>
        </p:spPr>
        <p:txBody>
          <a:bodyPr>
            <a:normAutofit/>
          </a:bodyPr>
          <a:lstStyle/>
          <a:p>
            <a:pPr algn="just" eaLnBrk="1" hangingPunct="1">
              <a:lnSpc>
                <a:spcPct val="90000"/>
              </a:lnSpc>
              <a:buFont typeface="Wingdings" pitchFamily="2" charset="2"/>
              <a:buNone/>
            </a:pPr>
            <a:endParaRPr lang="ro-RO" sz="1800" dirty="0" smtClean="0">
              <a:latin typeface="+mj-lt"/>
            </a:endParaRPr>
          </a:p>
          <a:p>
            <a:pPr algn="just">
              <a:lnSpc>
                <a:spcPct val="90000"/>
              </a:lnSpc>
              <a:buNone/>
            </a:pPr>
            <a:r>
              <a:rPr lang="ro-RO" sz="1800" b="1" dirty="0" smtClean="0">
                <a:latin typeface="+mj-lt"/>
              </a:rPr>
              <a:t>Art. 31 </a:t>
            </a:r>
            <a:r>
              <a:rPr lang="ro-RO" sz="1800" dirty="0" smtClean="0">
                <a:latin typeface="+mj-lt"/>
              </a:rPr>
              <a:t>(2) Prin </a:t>
            </a:r>
            <a:r>
              <a:rPr lang="ro-RO" sz="1800" b="1" dirty="0" smtClean="0">
                <a:latin typeface="+mj-lt"/>
              </a:rPr>
              <a:t>excepţie</a:t>
            </a:r>
            <a:r>
              <a:rPr lang="ro-RO" sz="1800" dirty="0" smtClean="0">
                <a:latin typeface="+mj-lt"/>
              </a:rPr>
              <a:t> de la prevederile </a:t>
            </a:r>
            <a:r>
              <a:rPr lang="ro-RO" sz="1800" i="1" dirty="0" smtClean="0">
                <a:latin typeface="+mj-lt"/>
              </a:rPr>
              <a:t>alin. (1)</a:t>
            </a:r>
            <a:r>
              <a:rPr lang="ro-RO" sz="1800" dirty="0" smtClean="0">
                <a:latin typeface="+mj-lt"/>
              </a:rPr>
              <a:t>, </a:t>
            </a:r>
            <a:r>
              <a:rPr lang="ro-RO" sz="1800" b="1" dirty="0" smtClean="0">
                <a:latin typeface="+mj-lt"/>
              </a:rPr>
              <a:t>norma didactică</a:t>
            </a:r>
            <a:r>
              <a:rPr lang="ro-RO" sz="1800" dirty="0" smtClean="0">
                <a:latin typeface="+mj-lt"/>
              </a:rPr>
              <a:t> de predare-învăţare-evaluare a </a:t>
            </a:r>
            <a:r>
              <a:rPr lang="ro-RO" sz="1800" b="1" dirty="0" smtClean="0">
                <a:latin typeface="+mj-lt"/>
              </a:rPr>
              <a:t>profesorilor din învăţământul gimnazial</a:t>
            </a:r>
            <a:r>
              <a:rPr lang="ro-RO" sz="1800" dirty="0" smtClean="0">
                <a:latin typeface="+mj-lt"/>
              </a:rPr>
              <a:t>, </a:t>
            </a:r>
            <a:r>
              <a:rPr lang="ro-RO" sz="1800" b="1" dirty="0" smtClean="0">
                <a:latin typeface="+mj-lt"/>
              </a:rPr>
              <a:t>care conţine doar 2/3 normă alcătuite din ore corespunzătoare specializărilor de bază </a:t>
            </a:r>
            <a:r>
              <a:rPr lang="ro-RO" sz="1800" dirty="0" smtClean="0">
                <a:latin typeface="+mj-lt"/>
              </a:rPr>
              <a:t>şi care nu poate fi constituită în proporţie de 1/3 cu ore corespunzătoare disciplinelor stabilite de </a:t>
            </a:r>
            <a:r>
              <a:rPr lang="ro-RO" sz="1800" i="1" dirty="0" smtClean="0">
                <a:latin typeface="+mj-lt"/>
              </a:rPr>
              <a:t>Centralizator</a:t>
            </a:r>
            <a:r>
              <a:rPr lang="ro-RO" sz="1800" dirty="0" smtClean="0">
                <a:latin typeface="+mj-lt"/>
              </a:rPr>
              <a:t> şi nici prin activităţi complementare procesului de învăţământ, </a:t>
            </a:r>
            <a:r>
              <a:rPr lang="ro-RO" sz="1800" b="1" dirty="0" smtClean="0">
                <a:latin typeface="+mj-lt"/>
              </a:rPr>
              <a:t>se poate constitui cu alte ore din aceeaşi arie curriculară decât cele corespunzătoare specializării/specializărilor</a:t>
            </a:r>
            <a:r>
              <a:rPr lang="ro-RO" sz="1800" dirty="0" smtClean="0">
                <a:latin typeface="+mj-lt"/>
              </a:rPr>
              <a:t> de pe diplomă/diplome, cuprinse în planurile de învăţământ, cu menţinerea drepturilor salariale, conform </a:t>
            </a:r>
            <a:r>
              <a:rPr lang="ro-RO" sz="1800" i="1" dirty="0" smtClean="0">
                <a:latin typeface="+mj-lt"/>
              </a:rPr>
              <a:t>art. 263 alin. (9) din Legea educaţiei naţionale nr.1/2011</a:t>
            </a:r>
            <a:r>
              <a:rPr lang="ro-RO" sz="1800" dirty="0" smtClean="0">
                <a:latin typeface="+mj-lt"/>
              </a:rPr>
              <a:t>.</a:t>
            </a:r>
          </a:p>
          <a:p>
            <a:pPr algn="just">
              <a:lnSpc>
                <a:spcPct val="90000"/>
              </a:lnSpc>
              <a:buNone/>
            </a:pPr>
            <a:r>
              <a:rPr lang="ro-RO" sz="1800" b="1" dirty="0" smtClean="0">
                <a:latin typeface="+mj-lt"/>
              </a:rPr>
              <a:t>Art. 31 </a:t>
            </a:r>
            <a:r>
              <a:rPr lang="ro-RO" sz="1800" dirty="0" smtClean="0">
                <a:latin typeface="+mj-lt"/>
              </a:rPr>
              <a:t>(3) Prin excepţie de la prevederile </a:t>
            </a:r>
            <a:r>
              <a:rPr lang="ro-RO" sz="1800" i="1" dirty="0" smtClean="0">
                <a:latin typeface="+mj-lt"/>
              </a:rPr>
              <a:t>alin. (1)</a:t>
            </a:r>
            <a:r>
              <a:rPr lang="ro-RO" sz="1800" dirty="0" smtClean="0">
                <a:latin typeface="+mj-lt"/>
              </a:rPr>
              <a:t>, </a:t>
            </a:r>
            <a:r>
              <a:rPr lang="ro-RO" sz="1800" b="1" dirty="0" smtClean="0">
                <a:latin typeface="+mj-lt"/>
              </a:rPr>
              <a:t>norma didactică</a:t>
            </a:r>
            <a:r>
              <a:rPr lang="ro-RO" sz="1800" dirty="0" smtClean="0">
                <a:latin typeface="+mj-lt"/>
              </a:rPr>
              <a:t> de predare-învăţare-evaluare a </a:t>
            </a:r>
            <a:r>
              <a:rPr lang="ro-RO" sz="1800" b="1" dirty="0" smtClean="0">
                <a:latin typeface="+mj-lt"/>
              </a:rPr>
              <a:t>profesorilor din învăţământul gimnazial din mediul rural</a:t>
            </a:r>
            <a:r>
              <a:rPr lang="ro-RO" sz="1800" dirty="0" smtClean="0">
                <a:latin typeface="+mj-lt"/>
              </a:rPr>
              <a:t>, care </a:t>
            </a:r>
            <a:r>
              <a:rPr lang="ro-RO" sz="1800" b="1" dirty="0" smtClean="0">
                <a:latin typeface="+mj-lt"/>
              </a:rPr>
              <a:t>conţine doar 1/2  ore de la specialitatea/ specialităţile de bază</a:t>
            </a:r>
            <a:r>
              <a:rPr lang="ro-RO" sz="1800" dirty="0" smtClean="0">
                <a:latin typeface="+mj-lt"/>
              </a:rPr>
              <a:t>, care nu poate fi constituită în proporţie de 1/2 cu ore corespunzătoare disciplinelor stabilite de </a:t>
            </a:r>
            <a:r>
              <a:rPr lang="ro-RO" sz="1800" i="1" dirty="0" smtClean="0">
                <a:latin typeface="+mj-lt"/>
              </a:rPr>
              <a:t>Centralizator</a:t>
            </a:r>
            <a:r>
              <a:rPr lang="ro-RO" sz="1800" dirty="0" smtClean="0">
                <a:latin typeface="+mj-lt"/>
              </a:rPr>
              <a:t> şi nici prin activităţi complementare procesului de învăţământ, se constituie şi </a:t>
            </a:r>
            <a:r>
              <a:rPr lang="ro-RO" sz="1800" b="1" dirty="0" smtClean="0">
                <a:latin typeface="+mj-lt"/>
              </a:rPr>
              <a:t>cu alte ore decât cele corespunzătoare specializării/specializărilor de pe diplomă/diplome, cuprinse în planurile de învăţământ</a:t>
            </a:r>
            <a:r>
              <a:rPr lang="ro-RO" sz="1800" dirty="0" smtClean="0">
                <a:latin typeface="+mj-lt"/>
              </a:rPr>
              <a:t>, cu menţinerea drepturilor salariale, conform </a:t>
            </a:r>
            <a:r>
              <a:rPr lang="ro-RO" sz="1800" i="1" dirty="0" smtClean="0">
                <a:latin typeface="+mj-lt"/>
              </a:rPr>
              <a:t>art. 263 alin. (9) din Legea educaţiei naţionale nr.1/2011</a:t>
            </a:r>
            <a:r>
              <a:rPr lang="ro-RO" sz="1800" dirty="0" smtClean="0">
                <a:latin typeface="+mj-lt"/>
              </a:rPr>
              <a:t>.</a:t>
            </a:r>
          </a:p>
          <a:p>
            <a:pPr algn="r" eaLnBrk="1" hangingPunct="1">
              <a:lnSpc>
                <a:spcPct val="90000"/>
              </a:lnSpc>
              <a:buFont typeface="Wingdings" pitchFamily="2" charset="2"/>
              <a:buNone/>
            </a:pPr>
            <a:endParaRPr lang="ro-RO" sz="1800" dirty="0" smtClean="0">
              <a:latin typeface="+mj-lt"/>
            </a:endParaRP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14</a:t>
            </a:fld>
            <a:endParaRPr lang="ro-RO"/>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507413" cy="792311"/>
          </a:xfrm>
        </p:spPr>
        <p:txBody>
          <a:bodyPr>
            <a:normAutofit fontScale="90000"/>
          </a:bodyPr>
          <a:lstStyle/>
          <a:p>
            <a:pPr algn="ctr" eaLnBrk="1" fontAlgn="auto" hangingPunct="1">
              <a:spcAft>
                <a:spcPts val="0"/>
              </a:spcAft>
              <a:defRPr/>
            </a:pPr>
            <a:r>
              <a:rPr lang="ro-RO" sz="2800" b="1" dirty="0" smtClean="0">
                <a:solidFill>
                  <a:schemeClr val="tx2">
                    <a:satMod val="200000"/>
                  </a:schemeClr>
                </a:solidFill>
              </a:rPr>
              <a:t>Completarea normei didactice</a:t>
            </a:r>
            <a:br>
              <a:rPr lang="ro-RO" sz="2800" b="1" dirty="0" smtClean="0">
                <a:solidFill>
                  <a:schemeClr val="tx2">
                    <a:satMod val="200000"/>
                  </a:schemeClr>
                </a:solidFill>
              </a:rPr>
            </a:br>
            <a:r>
              <a:rPr lang="ro-RO" sz="2800" b="1" dirty="0" smtClean="0">
                <a:solidFill>
                  <a:schemeClr val="tx2">
                    <a:satMod val="200000"/>
                  </a:schemeClr>
                </a:solidFill>
              </a:rPr>
              <a:t>conform art. 31-34 din metodologie</a:t>
            </a:r>
            <a:endParaRPr lang="ro-RO" sz="2800" b="1" dirty="0">
              <a:solidFill>
                <a:schemeClr val="tx2">
                  <a:satMod val="200000"/>
                </a:schemeClr>
              </a:solidFill>
            </a:endParaRPr>
          </a:p>
        </p:txBody>
      </p:sp>
      <p:sp>
        <p:nvSpPr>
          <p:cNvPr id="3" name="Content Placeholder 2"/>
          <p:cNvSpPr>
            <a:spLocks noGrp="1"/>
          </p:cNvSpPr>
          <p:nvPr>
            <p:ph idx="1"/>
          </p:nvPr>
        </p:nvSpPr>
        <p:spPr>
          <a:xfrm>
            <a:off x="179512" y="1196752"/>
            <a:ext cx="8785225" cy="5112568"/>
          </a:xfrm>
        </p:spPr>
        <p:txBody>
          <a:bodyPr>
            <a:normAutofit/>
          </a:bodyPr>
          <a:lstStyle/>
          <a:p>
            <a:pPr algn="just" eaLnBrk="1" hangingPunct="1">
              <a:lnSpc>
                <a:spcPct val="90000"/>
              </a:lnSpc>
              <a:buFont typeface="Wingdings" pitchFamily="2" charset="2"/>
              <a:buNone/>
            </a:pPr>
            <a:r>
              <a:rPr lang="ro-RO" sz="2000" dirty="0" smtClean="0">
                <a:latin typeface="+mj-lt"/>
              </a:rPr>
              <a:t>		</a:t>
            </a:r>
          </a:p>
          <a:p>
            <a:pPr algn="just">
              <a:lnSpc>
                <a:spcPct val="90000"/>
              </a:lnSpc>
              <a:buNone/>
            </a:pPr>
            <a:r>
              <a:rPr lang="ro-RO" sz="2000" dirty="0" smtClean="0">
                <a:latin typeface="+mj-lt"/>
              </a:rPr>
              <a:t>		</a:t>
            </a:r>
            <a:r>
              <a:rPr lang="ro-RO" sz="2000" b="1" dirty="0" smtClean="0">
                <a:latin typeface="+mj-lt"/>
              </a:rPr>
              <a:t>Art. 32. </a:t>
            </a:r>
            <a:r>
              <a:rPr lang="ro-RO" sz="2000" dirty="0" smtClean="0">
                <a:latin typeface="+mj-lt"/>
              </a:rPr>
              <a:t>Pentru un cadru didactic titular </a:t>
            </a:r>
            <a:r>
              <a:rPr lang="ro-RO" sz="2000" b="1" dirty="0" smtClean="0">
                <a:latin typeface="+mj-lt"/>
              </a:rPr>
              <a:t>se poate menţine norma didactică</a:t>
            </a:r>
            <a:r>
              <a:rPr lang="ro-RO" sz="2000" dirty="0" smtClean="0">
                <a:latin typeface="+mj-lt"/>
              </a:rPr>
              <a:t> de predare-învăţare-evaluare </a:t>
            </a:r>
            <a:r>
              <a:rPr lang="ro-RO" sz="2000" b="1" dirty="0" smtClean="0">
                <a:latin typeface="+mj-lt"/>
              </a:rPr>
              <a:t>constituită în întregime din activităţi de educaţie</a:t>
            </a:r>
            <a:r>
              <a:rPr lang="ro-RO" sz="2000" dirty="0" smtClean="0">
                <a:latin typeface="+mj-lt"/>
              </a:rPr>
              <a:t>, complementare procesului de învăţământ, </a:t>
            </a:r>
            <a:r>
              <a:rPr lang="ro-RO" sz="2000" b="1" dirty="0" smtClean="0">
                <a:latin typeface="+mj-lt"/>
              </a:rPr>
              <a:t>pentru o perioadă de un an şcolar</a:t>
            </a:r>
            <a:r>
              <a:rPr lang="ro-RO" sz="2000" dirty="0" smtClean="0">
                <a:latin typeface="+mj-lt"/>
              </a:rPr>
              <a:t>, cu posibilităţi de prelungire, cu acordul consiliului de administraţie al unităţii de învăţământ, </a:t>
            </a:r>
            <a:r>
              <a:rPr lang="ro-RO" sz="2000" b="1" dirty="0" smtClean="0">
                <a:latin typeface="+mj-lt"/>
              </a:rPr>
              <a:t>pentru încă cel mult doi ani şcolari consecutivi</a:t>
            </a:r>
            <a:r>
              <a:rPr lang="ro-RO" sz="2000" dirty="0" smtClean="0">
                <a:latin typeface="+mj-lt"/>
              </a:rPr>
              <a:t>.</a:t>
            </a:r>
          </a:p>
          <a:p>
            <a:pPr>
              <a:lnSpc>
                <a:spcPct val="80000"/>
              </a:lnSpc>
              <a:buNone/>
            </a:pPr>
            <a:r>
              <a:rPr lang="ro-RO" sz="2000" b="1" dirty="0" smtClean="0">
                <a:latin typeface="+mj-lt"/>
              </a:rPr>
              <a:t>Art. 33.</a:t>
            </a:r>
          </a:p>
          <a:p>
            <a:pPr algn="just">
              <a:lnSpc>
                <a:spcPct val="80000"/>
              </a:lnSpc>
              <a:buNone/>
            </a:pPr>
            <a:r>
              <a:rPr lang="ro-RO" sz="2000" dirty="0" smtClean="0">
                <a:latin typeface="+mj-lt"/>
              </a:rPr>
              <a:t>(1) Acordul cadrului didactic se exprimă în scris, prin cererea pentru constituirea normei didactice de predare-învăţare-evaluare conform </a:t>
            </a:r>
            <a:r>
              <a:rPr lang="ro-RO" sz="2000" i="1" dirty="0" smtClean="0">
                <a:latin typeface="+mj-lt"/>
              </a:rPr>
              <a:t>art. 31 sau art. 32 din prezenta Metodologie</a:t>
            </a:r>
            <a:r>
              <a:rPr lang="ro-RO" sz="2000" dirty="0" smtClean="0">
                <a:latin typeface="+mj-lt"/>
              </a:rPr>
              <a:t>, însoţită de documentele doveditoare solicitate, înregistrată la secretariatul unităţii de învăţământ.</a:t>
            </a:r>
          </a:p>
          <a:p>
            <a:pPr>
              <a:lnSpc>
                <a:spcPct val="80000"/>
              </a:lnSpc>
              <a:buNone/>
            </a:pPr>
            <a:endParaRPr lang="ro-RO" sz="2000" dirty="0" smtClean="0">
              <a:latin typeface="+mj-lt"/>
            </a:endParaRPr>
          </a:p>
          <a:p>
            <a:pPr algn="just">
              <a:lnSpc>
                <a:spcPct val="80000"/>
              </a:lnSpc>
              <a:buNone/>
            </a:pPr>
            <a:r>
              <a:rPr lang="ro-RO" sz="2000" dirty="0" smtClean="0">
                <a:latin typeface="+mj-lt"/>
              </a:rPr>
              <a:t>(2) În baza aprobării cererii de consiliul de administraţie al unităţii de învăţământ şi al acordului scris al cadrului didactic, directorul emite decizia de constituire a normei didactice de predare-învăţare-evaluare, după care încheie actul adiţional la contractul individual de muncă al cadrului didactic aflat în această situaţie.</a:t>
            </a:r>
          </a:p>
          <a:p>
            <a:pPr algn="just">
              <a:lnSpc>
                <a:spcPct val="90000"/>
              </a:lnSpc>
              <a:buNone/>
            </a:pPr>
            <a:endParaRPr lang="ro-RO" sz="2000" dirty="0" smtClean="0">
              <a:latin typeface="+mj-lt"/>
            </a:endParaRPr>
          </a:p>
          <a:p>
            <a:pPr algn="just" eaLnBrk="1" hangingPunct="1">
              <a:lnSpc>
                <a:spcPct val="90000"/>
              </a:lnSpc>
              <a:buFont typeface="Wingdings" pitchFamily="2" charset="2"/>
              <a:buNone/>
            </a:pPr>
            <a:endParaRPr lang="ro-RO" sz="2000" dirty="0" smtClean="0">
              <a:latin typeface="+mj-lt"/>
            </a:endParaRP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15</a:t>
            </a:fld>
            <a:endParaRPr lang="ro-RO"/>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507413" cy="733127"/>
          </a:xfrm>
        </p:spPr>
        <p:txBody>
          <a:bodyPr>
            <a:normAutofit fontScale="90000"/>
          </a:bodyPr>
          <a:lstStyle/>
          <a:p>
            <a:pPr algn="ctr" eaLnBrk="1" fontAlgn="auto" hangingPunct="1">
              <a:spcAft>
                <a:spcPts val="0"/>
              </a:spcAft>
              <a:defRPr/>
            </a:pPr>
            <a:r>
              <a:rPr lang="ro-RO" sz="2800" b="1" dirty="0" smtClean="0">
                <a:solidFill>
                  <a:schemeClr val="tx2">
                    <a:satMod val="200000"/>
                  </a:schemeClr>
                </a:solidFill>
              </a:rPr>
              <a:t>Completarea normei didactice</a:t>
            </a:r>
            <a:br>
              <a:rPr lang="ro-RO" sz="2800" b="1" dirty="0" smtClean="0">
                <a:solidFill>
                  <a:schemeClr val="tx2">
                    <a:satMod val="200000"/>
                  </a:schemeClr>
                </a:solidFill>
              </a:rPr>
            </a:br>
            <a:r>
              <a:rPr lang="ro-RO" sz="2800" b="1" dirty="0" smtClean="0">
                <a:solidFill>
                  <a:schemeClr val="tx2">
                    <a:satMod val="200000"/>
                  </a:schemeClr>
                </a:solidFill>
              </a:rPr>
              <a:t>conform art. 31-34 din metodologie</a:t>
            </a:r>
            <a:endParaRPr lang="ro-RO" sz="2800" b="1" dirty="0">
              <a:solidFill>
                <a:schemeClr val="tx2">
                  <a:satMod val="200000"/>
                </a:schemeClr>
              </a:solidFill>
            </a:endParaRPr>
          </a:p>
        </p:txBody>
      </p:sp>
      <p:sp>
        <p:nvSpPr>
          <p:cNvPr id="3" name="Content Placeholder 2"/>
          <p:cNvSpPr>
            <a:spLocks noGrp="1"/>
          </p:cNvSpPr>
          <p:nvPr>
            <p:ph idx="1"/>
          </p:nvPr>
        </p:nvSpPr>
        <p:spPr>
          <a:xfrm>
            <a:off x="323850" y="1268413"/>
            <a:ext cx="8640763" cy="5184923"/>
          </a:xfrm>
        </p:spPr>
        <p:txBody>
          <a:bodyPr>
            <a:noAutofit/>
          </a:bodyPr>
          <a:lstStyle/>
          <a:p>
            <a:pPr eaLnBrk="1" hangingPunct="1">
              <a:buFont typeface="Wingdings" pitchFamily="2" charset="2"/>
              <a:buNone/>
            </a:pPr>
            <a:r>
              <a:rPr lang="ro-RO" sz="1800" dirty="0" smtClean="0">
                <a:latin typeface="+mj-lt"/>
              </a:rPr>
              <a:t>		</a:t>
            </a:r>
            <a:r>
              <a:rPr lang="ro-RO" sz="1800" b="1" dirty="0" smtClean="0">
                <a:latin typeface="+mj-lt"/>
              </a:rPr>
              <a:t>Art. 34. </a:t>
            </a:r>
            <a:r>
              <a:rPr lang="ro-RO" sz="1800" dirty="0" smtClean="0">
                <a:latin typeface="+mj-lt"/>
              </a:rPr>
              <a:t>(1) La nivelul unităţilor de învăţământ </a:t>
            </a:r>
            <a:r>
              <a:rPr lang="ro-RO" sz="1800" b="1" dirty="0" smtClean="0">
                <a:latin typeface="+mj-lt"/>
              </a:rPr>
              <a:t>sunt vizate</a:t>
            </a:r>
            <a:r>
              <a:rPr lang="ro-RO" sz="1800" dirty="0" smtClean="0">
                <a:latin typeface="+mj-lt"/>
              </a:rPr>
              <a:t>, </a:t>
            </a:r>
            <a:r>
              <a:rPr lang="ro-RO" sz="1800" b="1" dirty="0" smtClean="0">
                <a:latin typeface="+mj-lt"/>
              </a:rPr>
              <a:t>cu prioritate</a:t>
            </a:r>
            <a:r>
              <a:rPr lang="ro-RO" sz="1800" dirty="0" smtClean="0">
                <a:latin typeface="+mj-lt"/>
              </a:rPr>
              <a:t>, </a:t>
            </a:r>
            <a:r>
              <a:rPr lang="ro-RO" sz="1800" b="1" dirty="0" smtClean="0">
                <a:latin typeface="+mj-lt"/>
              </a:rPr>
              <a:t>de constituirea normei didactice </a:t>
            </a:r>
            <a:r>
              <a:rPr lang="ro-RO" sz="1800" dirty="0" smtClean="0">
                <a:latin typeface="+mj-lt"/>
              </a:rPr>
              <a:t>conform </a:t>
            </a:r>
            <a:r>
              <a:rPr lang="ro-RO" sz="1800" i="1" dirty="0" smtClean="0">
                <a:latin typeface="+mj-lt"/>
              </a:rPr>
              <a:t>art. 31 sau art. 32 din prezenta Metodologie</a:t>
            </a:r>
            <a:r>
              <a:rPr lang="ro-RO" sz="1800" dirty="0" smtClean="0">
                <a:latin typeface="+mj-lt"/>
              </a:rPr>
              <a:t>:</a:t>
            </a:r>
          </a:p>
          <a:p>
            <a:pPr marL="252000" indent="-457200" algn="just" eaLnBrk="1" hangingPunct="1">
              <a:buNone/>
            </a:pPr>
            <a:r>
              <a:rPr lang="ro-RO" sz="1800" b="1" dirty="0" smtClean="0">
                <a:latin typeface="+mj-lt"/>
              </a:rPr>
              <a:t>a) </a:t>
            </a:r>
            <a:r>
              <a:rPr lang="ro-RO" sz="1800" dirty="0" smtClean="0">
                <a:latin typeface="+mj-lt"/>
              </a:rPr>
              <a:t>cadrele didactice titulare care au obţinut consecutiv </a:t>
            </a:r>
            <a:r>
              <a:rPr lang="ro-RO" sz="1800" b="1" dirty="0" smtClean="0">
                <a:latin typeface="+mj-lt"/>
              </a:rPr>
              <a:t>calificativul nesatisfăcător</a:t>
            </a:r>
            <a:r>
              <a:rPr lang="ro-RO" sz="1800" dirty="0" smtClean="0">
                <a:latin typeface="+mj-lt"/>
              </a:rPr>
              <a:t> la evaluările anuale din ultimii doi ani şcolari încheiaţi;</a:t>
            </a:r>
          </a:p>
          <a:p>
            <a:pPr marL="252000" indent="-457200" algn="just" eaLnBrk="1" hangingPunct="1">
              <a:buNone/>
            </a:pPr>
            <a:r>
              <a:rPr lang="ro-RO" sz="1800" b="1" dirty="0" smtClean="0">
                <a:latin typeface="+mj-lt"/>
              </a:rPr>
              <a:t>b)</a:t>
            </a:r>
            <a:r>
              <a:rPr lang="ro-RO" sz="1800" dirty="0" smtClean="0">
                <a:latin typeface="+mj-lt"/>
              </a:rPr>
              <a:t> cadrele didactice titulare </a:t>
            </a:r>
            <a:r>
              <a:rPr lang="ro-RO" sz="1800" b="1" dirty="0" smtClean="0">
                <a:latin typeface="+mj-lt"/>
              </a:rPr>
              <a:t>sancţionate disciplinar </a:t>
            </a:r>
            <a:r>
              <a:rPr lang="ro-RO" sz="1800" dirty="0" smtClean="0">
                <a:latin typeface="+mj-lt"/>
              </a:rPr>
              <a:t>în ultimii doi ani şcolari încheiaţi sau în anul şcolar curent;</a:t>
            </a:r>
          </a:p>
          <a:p>
            <a:pPr algn="just">
              <a:lnSpc>
                <a:spcPct val="90000"/>
              </a:lnSpc>
              <a:buNone/>
            </a:pPr>
            <a:r>
              <a:rPr lang="ro-RO" sz="1800" b="1" dirty="0" smtClean="0">
                <a:latin typeface="+mj-lt"/>
              </a:rPr>
              <a:t>c)</a:t>
            </a:r>
            <a:r>
              <a:rPr lang="ro-RO" sz="1800" dirty="0" smtClean="0">
                <a:latin typeface="+mj-lt"/>
              </a:rPr>
              <a:t> cadrele didactice titulare care </a:t>
            </a:r>
            <a:r>
              <a:rPr lang="ro-RO" sz="1800" b="1" dirty="0" smtClean="0">
                <a:latin typeface="+mj-lt"/>
              </a:rPr>
              <a:t>nu deţin avizele şi atestatele </a:t>
            </a:r>
            <a:r>
              <a:rPr lang="ro-RO" sz="1800" dirty="0" smtClean="0">
                <a:latin typeface="+mj-lt"/>
              </a:rPr>
              <a:t>necesare ocupării postului didactic, conform prezentei </a:t>
            </a:r>
            <a:r>
              <a:rPr lang="ro-RO" sz="1800" i="1" dirty="0" smtClean="0">
                <a:latin typeface="+mj-lt"/>
              </a:rPr>
              <a:t>Metodologii;</a:t>
            </a:r>
          </a:p>
          <a:p>
            <a:pPr algn="just">
              <a:lnSpc>
                <a:spcPct val="90000"/>
              </a:lnSpc>
              <a:buNone/>
            </a:pPr>
            <a:r>
              <a:rPr lang="ro-RO" sz="1800" b="1" dirty="0" smtClean="0">
                <a:latin typeface="+mj-lt"/>
              </a:rPr>
              <a:t>d)</a:t>
            </a:r>
            <a:r>
              <a:rPr lang="ro-RO" sz="1800" i="1" dirty="0" smtClean="0">
                <a:latin typeface="+mj-lt"/>
              </a:rPr>
              <a:t> </a:t>
            </a:r>
            <a:r>
              <a:rPr lang="ro-RO" sz="1800" dirty="0" smtClean="0">
                <a:latin typeface="+mj-lt"/>
              </a:rPr>
              <a:t>cadrele didactice titulare ale căror </a:t>
            </a:r>
            <a:r>
              <a:rPr lang="ro-RO" sz="1800" b="1" dirty="0" smtClean="0">
                <a:latin typeface="+mj-lt"/>
              </a:rPr>
              <a:t>studii nu sunt în concordanţă </a:t>
            </a:r>
            <a:r>
              <a:rPr lang="ro-RO" sz="1800" dirty="0" smtClean="0">
                <a:latin typeface="+mj-lt"/>
              </a:rPr>
              <a:t>cu nivelul cel mai înalt al unităţii de învăţământ corespunzător postului didactic ocupat;</a:t>
            </a:r>
          </a:p>
          <a:p>
            <a:pPr algn="just">
              <a:lnSpc>
                <a:spcPct val="80000"/>
              </a:lnSpc>
              <a:buNone/>
            </a:pPr>
            <a:r>
              <a:rPr lang="ro-RO" sz="1800" b="1" dirty="0" smtClean="0">
                <a:latin typeface="+mj-lt"/>
              </a:rPr>
              <a:t>e) </a:t>
            </a:r>
            <a:r>
              <a:rPr lang="ro-RO" sz="1800" dirty="0" smtClean="0">
                <a:latin typeface="+mj-lt"/>
              </a:rPr>
              <a:t>cadrele didactice titulare care au </a:t>
            </a:r>
            <a:r>
              <a:rPr lang="ro-RO" sz="1800" b="1" dirty="0" smtClean="0">
                <a:latin typeface="+mj-lt"/>
              </a:rPr>
              <a:t>decizia de numire/transfer/ repartizare în mai multe unităţi de învăţământ sau pe mai multe specializări, </a:t>
            </a:r>
            <a:r>
              <a:rPr lang="ro-RO" sz="1800" dirty="0" smtClean="0">
                <a:latin typeface="+mj-lt"/>
              </a:rPr>
              <a:t>în cazul în care la nivelul uneia dintre unităţi/specializări se reduce numărul de ore;</a:t>
            </a:r>
          </a:p>
          <a:p>
            <a:pPr algn="just">
              <a:lnSpc>
                <a:spcPct val="80000"/>
              </a:lnSpc>
              <a:buNone/>
            </a:pPr>
            <a:r>
              <a:rPr lang="ro-RO" sz="1800" b="1" dirty="0" smtClean="0">
                <a:latin typeface="+mj-lt"/>
              </a:rPr>
              <a:t>f)</a:t>
            </a:r>
            <a:r>
              <a:rPr lang="ro-RO" sz="1800" dirty="0" smtClean="0">
                <a:latin typeface="+mj-lt"/>
              </a:rPr>
              <a:t> cadrele didactice titulare pe posturi didactice/catedre </a:t>
            </a:r>
            <a:r>
              <a:rPr lang="ro-RO" sz="1800" b="1" dirty="0" smtClean="0">
                <a:latin typeface="+mj-lt"/>
              </a:rPr>
              <a:t>ale căror specializări dobândite prin studii nu sunt în concordanţă cu </a:t>
            </a:r>
            <a:r>
              <a:rPr lang="ro-RO" sz="1800" b="1" i="1" dirty="0" smtClean="0">
                <a:latin typeface="+mj-lt"/>
              </a:rPr>
              <a:t>Centralizatorul</a:t>
            </a:r>
            <a:r>
              <a:rPr lang="ro-RO" sz="1800" dirty="0" smtClean="0">
                <a:latin typeface="+mj-lt"/>
              </a:rPr>
              <a:t>;</a:t>
            </a:r>
          </a:p>
          <a:p>
            <a:pPr algn="just">
              <a:lnSpc>
                <a:spcPct val="80000"/>
              </a:lnSpc>
              <a:buNone/>
            </a:pPr>
            <a:r>
              <a:rPr lang="ro-RO" sz="1800" b="1" dirty="0" smtClean="0">
                <a:latin typeface="+mj-lt"/>
              </a:rPr>
              <a:t>g)</a:t>
            </a:r>
            <a:r>
              <a:rPr lang="ro-RO" sz="1800" dirty="0" smtClean="0">
                <a:latin typeface="+mj-lt"/>
              </a:rPr>
              <a:t> cadrele didactice titulare la clasele/grupele cu predare intensivă/bilingvă sau în limbile minorităţilor naţionale care </a:t>
            </a:r>
            <a:r>
              <a:rPr lang="ro-RO" sz="1800" b="1" dirty="0" smtClean="0">
                <a:latin typeface="+mj-lt"/>
              </a:rPr>
              <a:t>nu au absolvit studiile în limba în care se face predarea</a:t>
            </a:r>
            <a:r>
              <a:rPr lang="ro-RO" sz="1800" dirty="0" smtClean="0">
                <a:latin typeface="+mj-lt"/>
              </a:rPr>
              <a:t>, în situaţia reducerii numărului de ore la aceste clase/grupe.</a:t>
            </a:r>
          </a:p>
          <a:p>
            <a:pPr algn="just">
              <a:lnSpc>
                <a:spcPct val="90000"/>
              </a:lnSpc>
              <a:buNone/>
            </a:pPr>
            <a:endParaRPr lang="ro-RO" sz="1800" dirty="0" smtClean="0">
              <a:latin typeface="+mj-lt"/>
            </a:endParaRPr>
          </a:p>
          <a:p>
            <a:pPr marL="457200" indent="-457200" algn="just" eaLnBrk="1" hangingPunct="1">
              <a:buFont typeface="Wingdings" pitchFamily="2" charset="2"/>
              <a:buAutoNum type="alphaLcParenR"/>
            </a:pPr>
            <a:endParaRPr lang="ro-RO" sz="1800" dirty="0" smtClean="0">
              <a:latin typeface="+mj-lt"/>
            </a:endParaRP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16</a:t>
            </a:fld>
            <a:endParaRPr lang="ro-RO"/>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04664"/>
            <a:ext cx="8229600" cy="506320"/>
          </a:xfrm>
        </p:spPr>
        <p:txBody>
          <a:bodyPr>
            <a:normAutofit/>
          </a:bodyPr>
          <a:lstStyle/>
          <a:p>
            <a:pPr algn="ctr">
              <a:defRPr/>
            </a:pPr>
            <a:r>
              <a:rPr lang="ro-RO" sz="2400" b="1" kern="0" dirty="0" smtClean="0">
                <a:solidFill>
                  <a:srgbClr val="000099"/>
                </a:solidFill>
                <a:latin typeface="Calibri" pitchFamily="34" charset="0"/>
              </a:rPr>
              <a:t>Art. 46 – Stabilirea titularilor care vor intra în RTA</a:t>
            </a:r>
            <a:endParaRPr lang="en-US" sz="2400" b="1" kern="0" dirty="0">
              <a:solidFill>
                <a:schemeClr val="bg1">
                  <a:lumMod val="50000"/>
                </a:schemeClr>
              </a:solidFill>
              <a:latin typeface="Calibri" pitchFamily="34" charset="0"/>
            </a:endParaRPr>
          </a:p>
        </p:txBody>
      </p:sp>
      <p:sp>
        <p:nvSpPr>
          <p:cNvPr id="4" name="Rectangle 359"/>
          <p:cNvSpPr>
            <a:spLocks noGrp="1" noChangeArrowheads="1"/>
          </p:cNvSpPr>
          <p:nvPr>
            <p:ph idx="1"/>
          </p:nvPr>
        </p:nvSpPr>
        <p:spPr bwMode="auto">
          <a:xfrm>
            <a:off x="457200" y="1196752"/>
            <a:ext cx="8229600" cy="5127848"/>
          </a:xfrm>
          <a:prstGeom prst="rect">
            <a:avLst/>
          </a:prstGeom>
          <a:noFill/>
          <a:ln w="9525">
            <a:noFill/>
            <a:miter lim="800000"/>
            <a:headEnd/>
            <a:tailEnd/>
          </a:ln>
        </p:spPr>
        <p:txBody>
          <a:bodyPr>
            <a:normAutofit/>
          </a:bodyPr>
          <a:lstStyle/>
          <a:p>
            <a:pPr marL="342900" indent="-342900">
              <a:spcBef>
                <a:spcPct val="20000"/>
              </a:spcBef>
              <a:buFontTx/>
              <a:buChar char="•"/>
            </a:pPr>
            <a:r>
              <a:rPr lang="ro-RO" sz="1600" b="0" dirty="0">
                <a:latin typeface="Calibri" pitchFamily="34" charset="0"/>
              </a:rPr>
              <a:t>dacă într-o UPJ va exista </a:t>
            </a:r>
            <a:r>
              <a:rPr lang="ro-RO" sz="1600" b="0" dirty="0" smtClean="0">
                <a:latin typeface="Calibri" pitchFamily="34" charset="0"/>
              </a:rPr>
              <a:t>RTA</a:t>
            </a:r>
            <a:r>
              <a:rPr lang="ro-RO" sz="1600" b="0" dirty="0">
                <a:latin typeface="Calibri" pitchFamily="34" charset="0"/>
              </a:rPr>
              <a:t>, pentru stabilirea titularilor care vor intra în </a:t>
            </a:r>
            <a:r>
              <a:rPr lang="ro-RO" sz="1600" b="0" dirty="0" smtClean="0">
                <a:latin typeface="Calibri" pitchFamily="34" charset="0"/>
              </a:rPr>
              <a:t>RTA</a:t>
            </a:r>
            <a:r>
              <a:rPr lang="ro-RO" sz="1600" b="0" dirty="0">
                <a:latin typeface="Calibri" pitchFamily="34" charset="0"/>
              </a:rPr>
              <a:t>, se </a:t>
            </a:r>
            <a:r>
              <a:rPr lang="ro-RO" sz="1600" b="0" dirty="0" smtClean="0">
                <a:latin typeface="Calibri" pitchFamily="34" charset="0"/>
              </a:rPr>
              <a:t>realizează prin </a:t>
            </a:r>
            <a:r>
              <a:rPr lang="ro-RO" sz="1600" b="1" dirty="0" smtClean="0">
                <a:latin typeface="Calibri" pitchFamily="34" charset="0"/>
              </a:rPr>
              <a:t>organizarea </a:t>
            </a:r>
            <a:r>
              <a:rPr lang="ro-RO" sz="1600" b="1" dirty="0">
                <a:latin typeface="Calibri" pitchFamily="34" charset="0"/>
              </a:rPr>
              <a:t>unui </a:t>
            </a:r>
            <a:r>
              <a:rPr lang="ro-RO" sz="1600" b="1" dirty="0" smtClean="0">
                <a:latin typeface="Calibri" pitchFamily="34" charset="0"/>
              </a:rPr>
              <a:t>concurs</a:t>
            </a:r>
            <a:r>
              <a:rPr lang="ro-RO" sz="1600" b="0" dirty="0">
                <a:latin typeface="Calibri" pitchFamily="34" charset="0"/>
              </a:rPr>
              <a:t>, </a:t>
            </a:r>
            <a:r>
              <a:rPr lang="ro-RO" sz="1600" b="0" dirty="0" smtClean="0">
                <a:latin typeface="Calibri" pitchFamily="34" charset="0"/>
              </a:rPr>
              <a:t>sau la </a:t>
            </a:r>
            <a:r>
              <a:rPr lang="ro-RO" sz="1600" b="1" dirty="0" smtClean="0">
                <a:latin typeface="Calibri" pitchFamily="34" charset="0"/>
              </a:rPr>
              <a:t>evaluarea </a:t>
            </a:r>
            <a:r>
              <a:rPr lang="ro-RO" sz="1600" b="1" dirty="0">
                <a:latin typeface="Calibri" pitchFamily="34" charset="0"/>
              </a:rPr>
              <a:t>obiectivă </a:t>
            </a:r>
            <a:r>
              <a:rPr lang="ro-RO" sz="1600" b="0" dirty="0">
                <a:latin typeface="Calibri" pitchFamily="34" charset="0"/>
              </a:rPr>
              <a:t>conform ANEXEI NR. 2 - CRITERII ŞI PUNCTAJE PENTRU EVALUAREA PERSONALULUI DIDACTIC. </a:t>
            </a:r>
            <a:r>
              <a:rPr lang="ro-RO" sz="1600" b="1" dirty="0">
                <a:solidFill>
                  <a:srgbClr val="FF0000"/>
                </a:solidFill>
                <a:latin typeface="Calibri" pitchFamily="34" charset="0"/>
              </a:rPr>
              <a:t>Hotărârea aparţine CA al UPJ.</a:t>
            </a:r>
          </a:p>
          <a:p>
            <a:pPr marL="800100" lvl="1" indent="-342900">
              <a:spcBef>
                <a:spcPct val="20000"/>
              </a:spcBef>
              <a:buFontTx/>
              <a:buChar char="•"/>
            </a:pPr>
            <a:r>
              <a:rPr lang="ro-RO" sz="1600" b="0" u="sng" dirty="0">
                <a:latin typeface="Calibri" pitchFamily="34" charset="0"/>
              </a:rPr>
              <a:t>dacă este ales concursul</a:t>
            </a:r>
            <a:r>
              <a:rPr lang="ro-RO" sz="1600" b="0" dirty="0">
                <a:latin typeface="Calibri" pitchFamily="34" charset="0"/>
              </a:rPr>
              <a:t>, atunci comisia stabilită şi aprobată de către CA al UPJ, este:</a:t>
            </a:r>
          </a:p>
          <a:p>
            <a:pPr marL="1080000" lvl="2" indent="-342900">
              <a:spcBef>
                <a:spcPts val="0"/>
              </a:spcBef>
              <a:buFontTx/>
              <a:buChar char="•"/>
            </a:pPr>
            <a:r>
              <a:rPr lang="ro-RO" sz="1600" b="0" dirty="0">
                <a:latin typeface="Calibri" pitchFamily="34" charset="0"/>
              </a:rPr>
              <a:t>preşedinte – directorul UPJ (dacă nu se află în </a:t>
            </a:r>
            <a:r>
              <a:rPr lang="ro-RO" sz="1600" b="0" dirty="0" smtClean="0">
                <a:latin typeface="Calibri" pitchFamily="34" charset="0"/>
              </a:rPr>
              <a:t>RTA</a:t>
            </a:r>
            <a:r>
              <a:rPr lang="ro-RO" sz="1600" b="0" dirty="0">
                <a:latin typeface="Calibri" pitchFamily="34" charset="0"/>
              </a:rPr>
              <a:t>) sau un titular, membru CA al </a:t>
            </a:r>
            <a:r>
              <a:rPr lang="ro-RO" sz="1600" b="0" dirty="0" smtClean="0">
                <a:latin typeface="Calibri" pitchFamily="34" charset="0"/>
              </a:rPr>
              <a:t>UPJ;</a:t>
            </a:r>
            <a:endParaRPr lang="ro-RO" sz="1600" b="0" dirty="0">
              <a:latin typeface="Calibri" pitchFamily="34" charset="0"/>
            </a:endParaRPr>
          </a:p>
          <a:p>
            <a:pPr marL="1080000" lvl="2" indent="-342900">
              <a:spcBef>
                <a:spcPts val="0"/>
              </a:spcBef>
              <a:buFontTx/>
              <a:buChar char="•"/>
            </a:pPr>
            <a:r>
              <a:rPr lang="ro-RO" sz="1600" b="0" dirty="0">
                <a:latin typeface="Calibri" pitchFamily="34" charset="0"/>
              </a:rPr>
              <a:t>membru evaluator – titular gradul I, de la o altă </a:t>
            </a:r>
            <a:r>
              <a:rPr lang="ro-RO" sz="1600" b="0" dirty="0" smtClean="0">
                <a:latin typeface="Calibri" pitchFamily="34" charset="0"/>
              </a:rPr>
              <a:t>UPJ;</a:t>
            </a:r>
            <a:endParaRPr lang="ro-RO" sz="1600" b="0" dirty="0">
              <a:latin typeface="Calibri" pitchFamily="34" charset="0"/>
            </a:endParaRPr>
          </a:p>
          <a:p>
            <a:pPr marL="1080000" lvl="2" indent="-342900">
              <a:spcBef>
                <a:spcPts val="0"/>
              </a:spcBef>
              <a:buFontTx/>
              <a:buChar char="•"/>
            </a:pPr>
            <a:r>
              <a:rPr lang="ro-RO" sz="1600" b="0" dirty="0">
                <a:latin typeface="Calibri" pitchFamily="34" charset="0"/>
              </a:rPr>
              <a:t>membru evaluator – reprezentant </a:t>
            </a:r>
            <a:r>
              <a:rPr lang="ro-RO" sz="1600" b="0" dirty="0" smtClean="0">
                <a:latin typeface="Calibri" pitchFamily="34" charset="0"/>
              </a:rPr>
              <a:t>ISJ TM;</a:t>
            </a:r>
            <a:endParaRPr lang="ro-RO" sz="1600" b="0" dirty="0">
              <a:latin typeface="Calibri" pitchFamily="34" charset="0"/>
            </a:endParaRPr>
          </a:p>
          <a:p>
            <a:pPr marL="1080000" lvl="2" indent="-342900">
              <a:spcBef>
                <a:spcPts val="0"/>
              </a:spcBef>
              <a:buFontTx/>
              <a:buChar char="•"/>
            </a:pPr>
            <a:r>
              <a:rPr lang="ro-RO" sz="1600" b="0" dirty="0">
                <a:latin typeface="Calibri" pitchFamily="34" charset="0"/>
              </a:rPr>
              <a:t>secretar – titular, membru al CA al </a:t>
            </a:r>
            <a:r>
              <a:rPr lang="ro-RO" sz="1600" b="0" dirty="0" smtClean="0">
                <a:latin typeface="Calibri" pitchFamily="34" charset="0"/>
              </a:rPr>
              <a:t>UPJ.</a:t>
            </a:r>
            <a:endParaRPr lang="ro-RO" sz="1600" b="0" dirty="0">
              <a:latin typeface="Calibri" pitchFamily="34" charset="0"/>
            </a:endParaRPr>
          </a:p>
          <a:p>
            <a:pPr marL="1080000" lvl="2" indent="-342900">
              <a:spcBef>
                <a:spcPts val="0"/>
              </a:spcBef>
              <a:buFontTx/>
              <a:buChar char="•"/>
            </a:pPr>
            <a:r>
              <a:rPr lang="ro-RO" sz="1600" b="0" i="1" dirty="0">
                <a:solidFill>
                  <a:srgbClr val="FF0000"/>
                </a:solidFill>
                <a:latin typeface="Calibri" pitchFamily="34" charset="0"/>
              </a:rPr>
              <a:t>concursul se anunţă de către </a:t>
            </a:r>
            <a:r>
              <a:rPr lang="ro-RO" sz="1600" b="0" i="1" dirty="0" smtClean="0">
                <a:solidFill>
                  <a:srgbClr val="FF0000"/>
                </a:solidFill>
                <a:latin typeface="Calibri" pitchFamily="34" charset="0"/>
              </a:rPr>
              <a:t>ISJ TM </a:t>
            </a:r>
            <a:r>
              <a:rPr lang="ro-RO" sz="1600" b="0" i="1" dirty="0">
                <a:solidFill>
                  <a:srgbClr val="FF0000"/>
                </a:solidFill>
                <a:latin typeface="Calibri" pitchFamily="34" charset="0"/>
              </a:rPr>
              <a:t>în maxim 48 de ore de la avizarea PÎ al UPJ</a:t>
            </a:r>
          </a:p>
          <a:p>
            <a:pPr marL="800100" lvl="1" indent="-342900">
              <a:spcBef>
                <a:spcPct val="20000"/>
              </a:spcBef>
              <a:buFontTx/>
              <a:buChar char="•"/>
            </a:pPr>
            <a:r>
              <a:rPr lang="ro-RO" sz="1600" b="0" u="sng" dirty="0">
                <a:latin typeface="Calibri" pitchFamily="34" charset="0"/>
              </a:rPr>
              <a:t>dacă este aleasă evaluarea obiectivă</a:t>
            </a:r>
            <a:r>
              <a:rPr lang="ro-RO" sz="1600" b="0" dirty="0">
                <a:latin typeface="Calibri" pitchFamily="34" charset="0"/>
              </a:rPr>
              <a:t>, atunci comisia stabilită şi aprobată de către CA al UPJ, este:</a:t>
            </a:r>
          </a:p>
          <a:p>
            <a:pPr marL="1080000" lvl="2" indent="-342900">
              <a:spcBef>
                <a:spcPts val="0"/>
              </a:spcBef>
              <a:buFontTx/>
              <a:buChar char="•"/>
            </a:pPr>
            <a:r>
              <a:rPr lang="ro-RO" sz="1600" b="0" dirty="0">
                <a:latin typeface="Calibri" pitchFamily="34" charset="0"/>
              </a:rPr>
              <a:t>preşedinte – directorul UPJ (dacă nu se află în </a:t>
            </a:r>
            <a:r>
              <a:rPr lang="ro-RO" sz="1600" b="0" dirty="0" smtClean="0">
                <a:latin typeface="Calibri" pitchFamily="34" charset="0"/>
              </a:rPr>
              <a:t>RTA</a:t>
            </a:r>
            <a:r>
              <a:rPr lang="ro-RO" sz="1600" b="0" dirty="0">
                <a:latin typeface="Calibri" pitchFamily="34" charset="0"/>
              </a:rPr>
              <a:t>) sau un titular, membru CA al </a:t>
            </a:r>
            <a:r>
              <a:rPr lang="ro-RO" sz="1600" b="0" dirty="0" smtClean="0">
                <a:latin typeface="Calibri" pitchFamily="34" charset="0"/>
              </a:rPr>
              <a:t>UPJ;</a:t>
            </a:r>
            <a:endParaRPr lang="ro-RO" sz="1600" b="0" dirty="0">
              <a:latin typeface="Calibri" pitchFamily="34" charset="0"/>
            </a:endParaRPr>
          </a:p>
          <a:p>
            <a:pPr marL="1080000" lvl="2" indent="-342900">
              <a:spcBef>
                <a:spcPts val="0"/>
              </a:spcBef>
              <a:buFontTx/>
              <a:buChar char="•"/>
            </a:pPr>
            <a:r>
              <a:rPr lang="ro-RO" sz="1600" b="0" dirty="0">
                <a:latin typeface="Calibri" pitchFamily="34" charset="0"/>
              </a:rPr>
              <a:t>2 membri – cadre didactice ale UPJ având contract de muncă pe perioadă nedeterminată, de altă </a:t>
            </a:r>
            <a:r>
              <a:rPr lang="ro-RO" sz="1600" b="0" dirty="0" smtClean="0">
                <a:latin typeface="Calibri" pitchFamily="34" charset="0"/>
              </a:rPr>
              <a:t>specialitate.</a:t>
            </a:r>
            <a:endParaRPr lang="ro-RO" sz="1600" b="0" dirty="0">
              <a:latin typeface="Calibri" pitchFamily="34" charset="0"/>
            </a:endParaRPr>
          </a:p>
          <a:p>
            <a:pPr marL="800100" lvl="1" indent="-342900">
              <a:spcBef>
                <a:spcPct val="20000"/>
              </a:spcBef>
              <a:buFontTx/>
              <a:buChar char="•"/>
            </a:pPr>
            <a:r>
              <a:rPr lang="ro-RO" sz="1600" b="0" dirty="0">
                <a:latin typeface="Calibri" pitchFamily="34" charset="0"/>
              </a:rPr>
              <a:t>la toate etapele </a:t>
            </a:r>
            <a:r>
              <a:rPr lang="ro-RO" sz="1600" b="0" dirty="0" smtClean="0">
                <a:latin typeface="Calibri" pitchFamily="34" charset="0"/>
              </a:rPr>
              <a:t>RTA </a:t>
            </a:r>
            <a:r>
              <a:rPr lang="ro-RO" sz="1600" b="0" dirty="0">
                <a:latin typeface="Calibri" pitchFamily="34" charset="0"/>
              </a:rPr>
              <a:t>participă reprezentantul(ţii) organizaţiei sindicale la nivel judeţean/ UPJ, pentru acţiunile care se derulează în UPJ – </a:t>
            </a:r>
            <a:r>
              <a:rPr lang="ro-RO" sz="1600" b="0" i="1" dirty="0">
                <a:latin typeface="Calibri" pitchFamily="34" charset="0"/>
              </a:rPr>
              <a:t>invitaţia va fi realizată de către director/ </a:t>
            </a:r>
            <a:r>
              <a:rPr lang="ro-RO" sz="1600" b="0" i="1" dirty="0" smtClean="0">
                <a:latin typeface="Calibri" pitchFamily="34" charset="0"/>
              </a:rPr>
              <a:t>comisia de mobilitate de la nivelul UPJ</a:t>
            </a:r>
            <a:r>
              <a:rPr lang="ro-RO" sz="1600" b="0" dirty="0">
                <a:latin typeface="Calibri" pitchFamily="34" charset="0"/>
              </a:rPr>
              <a:t>, iar pentru acţiunile care se derulează la nivelul </a:t>
            </a:r>
            <a:r>
              <a:rPr lang="ro-RO" sz="1600" b="0" dirty="0" smtClean="0">
                <a:latin typeface="Calibri" pitchFamily="34" charset="0"/>
              </a:rPr>
              <a:t>ISJ TM </a:t>
            </a:r>
            <a:r>
              <a:rPr lang="ro-RO" sz="1600" b="0" dirty="0">
                <a:latin typeface="Calibri" pitchFamily="34" charset="0"/>
              </a:rPr>
              <a:t>– </a:t>
            </a:r>
            <a:r>
              <a:rPr lang="ro-RO" sz="1600" b="0" i="1" dirty="0">
                <a:latin typeface="Calibri" pitchFamily="34" charset="0"/>
              </a:rPr>
              <a:t>invitaţia este realizată de către </a:t>
            </a:r>
            <a:r>
              <a:rPr lang="ro-RO" sz="1600" b="0" i="1" dirty="0" smtClean="0">
                <a:latin typeface="Calibri" pitchFamily="34" charset="0"/>
              </a:rPr>
              <a:t>comisia de mobilitate de la nivelul ISJ TM.</a:t>
            </a:r>
            <a:endParaRPr lang="ro-RO" sz="1600" b="0" i="1" dirty="0">
              <a:latin typeface="Calibri" pitchFamily="34" charset="0"/>
            </a:endParaRPr>
          </a:p>
        </p:txBody>
      </p:sp>
      <p:sp>
        <p:nvSpPr>
          <p:cNvPr id="5" name="Slide Number Placeholder 4"/>
          <p:cNvSpPr>
            <a:spLocks noGrp="1"/>
          </p:cNvSpPr>
          <p:nvPr>
            <p:ph type="sldNum" sz="quarter" idx="12"/>
          </p:nvPr>
        </p:nvSpPr>
        <p:spPr/>
        <p:txBody>
          <a:bodyPr/>
          <a:lstStyle/>
          <a:p>
            <a:pPr>
              <a:defRPr/>
            </a:pPr>
            <a:fld id="{8DB725A0-80AF-4BE8-9246-2A26E494714D}" type="slidenum">
              <a:rPr lang="ro-RO" smtClean="0"/>
              <a:pPr>
                <a:defRPr/>
              </a:pPr>
              <a:t>17</a:t>
            </a:fld>
            <a:endParaRPr lang="ro-RO"/>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492664"/>
          </a:xfrm>
        </p:spPr>
        <p:txBody>
          <a:bodyPr>
            <a:normAutofit fontScale="90000"/>
          </a:bodyPr>
          <a:lstStyle/>
          <a:p>
            <a:pPr algn="ctr"/>
            <a:r>
              <a:rPr lang="en-US" sz="5400" kern="0" dirty="0" smtClean="0">
                <a:solidFill>
                  <a:schemeClr val="bg1">
                    <a:lumMod val="50000"/>
                  </a:schemeClr>
                </a:solidFill>
                <a:latin typeface="Calibri" pitchFamily="34" charset="0"/>
              </a:rPr>
              <a:t/>
            </a:r>
            <a:br>
              <a:rPr lang="en-US" sz="5400" kern="0" dirty="0" smtClean="0">
                <a:solidFill>
                  <a:schemeClr val="bg1">
                    <a:lumMod val="50000"/>
                  </a:schemeClr>
                </a:solidFill>
                <a:latin typeface="Calibri" pitchFamily="34" charset="0"/>
              </a:rPr>
            </a:br>
            <a:r>
              <a:rPr lang="ro-RO" sz="3100" b="1" kern="0" dirty="0" smtClean="0">
                <a:solidFill>
                  <a:srgbClr val="000099"/>
                </a:solidFill>
                <a:latin typeface="Calibri" pitchFamily="34" charset="0"/>
              </a:rPr>
              <a:t>Art. 46 – Calendarul RTA</a:t>
            </a:r>
            <a:endParaRPr lang="en-US" sz="3100" dirty="0"/>
          </a:p>
        </p:txBody>
      </p:sp>
      <p:sp>
        <p:nvSpPr>
          <p:cNvPr id="4" name="Rectangle 3"/>
          <p:cNvSpPr txBox="1">
            <a:spLocks noChangeArrowheads="1"/>
          </p:cNvSpPr>
          <p:nvPr/>
        </p:nvSpPr>
        <p:spPr bwMode="auto">
          <a:xfrm>
            <a:off x="179512" y="692696"/>
            <a:ext cx="5688632" cy="504056"/>
          </a:xfrm>
          <a:prstGeom prst="rect">
            <a:avLst/>
          </a:prstGeom>
          <a:solidFill>
            <a:srgbClr val="B2A1C7"/>
          </a:solidFill>
          <a:ln w="9525">
            <a:noFill/>
            <a:miter lim="800000"/>
            <a:headEnd/>
            <a:tailEnd/>
          </a:ln>
          <a:effectLst/>
        </p:spPr>
        <p:txBody>
          <a:bodyPr/>
          <a:lstStyle/>
          <a:p>
            <a:pPr marL="342900" indent="-342900">
              <a:lnSpc>
                <a:spcPct val="80000"/>
              </a:lnSpc>
              <a:spcBef>
                <a:spcPct val="20000"/>
              </a:spcBef>
              <a:buFontTx/>
              <a:buChar char="•"/>
              <a:defRPr/>
            </a:pPr>
            <a:r>
              <a:rPr lang="ro-RO" sz="1700" b="0" kern="0" dirty="0">
                <a:latin typeface="Calibri" pitchFamily="34" charset="0"/>
              </a:rPr>
              <a:t>afişarea la </a:t>
            </a:r>
            <a:r>
              <a:rPr lang="ro-RO" sz="1700" b="0" kern="0" dirty="0" smtClean="0">
                <a:latin typeface="Calibri" pitchFamily="34" charset="0"/>
              </a:rPr>
              <a:t>ISJ TM </a:t>
            </a:r>
            <a:r>
              <a:rPr lang="ro-RO" sz="1700" b="0" kern="0" dirty="0">
                <a:latin typeface="Calibri" pitchFamily="34" charset="0"/>
              </a:rPr>
              <a:t>a </a:t>
            </a:r>
            <a:r>
              <a:rPr lang="ro-RO" sz="1700" b="0" kern="0" dirty="0" smtClean="0">
                <a:latin typeface="Calibri" pitchFamily="34" charset="0"/>
              </a:rPr>
              <a:t>listei posturilor </a:t>
            </a:r>
            <a:r>
              <a:rPr lang="en-US" sz="1700" b="0" kern="0" dirty="0" smtClean="0">
                <a:latin typeface="Calibri" pitchFamily="34" charset="0"/>
              </a:rPr>
              <a:t>v</a:t>
            </a:r>
            <a:r>
              <a:rPr lang="ro-RO" sz="1700" b="0" kern="0" dirty="0" smtClean="0">
                <a:latin typeface="Calibri" pitchFamily="34" charset="0"/>
              </a:rPr>
              <a:t>acante/rezervate;</a:t>
            </a:r>
            <a:endParaRPr lang="ro-RO" sz="1700" b="0" kern="0" dirty="0">
              <a:latin typeface="Calibri" pitchFamily="34" charset="0"/>
            </a:endParaRPr>
          </a:p>
          <a:p>
            <a:pPr marL="342900" indent="-342900">
              <a:lnSpc>
                <a:spcPct val="80000"/>
              </a:lnSpc>
              <a:spcBef>
                <a:spcPct val="20000"/>
              </a:spcBef>
              <a:buFontTx/>
              <a:buChar char="•"/>
              <a:defRPr/>
            </a:pPr>
            <a:r>
              <a:rPr lang="ro-RO" sz="1700" b="0" kern="0" dirty="0">
                <a:latin typeface="Calibri" pitchFamily="34" charset="0"/>
              </a:rPr>
              <a:t>afişarea la </a:t>
            </a:r>
            <a:r>
              <a:rPr lang="ro-RO" sz="1700" b="0" kern="0" dirty="0" smtClean="0">
                <a:latin typeface="Calibri" pitchFamily="34" charset="0"/>
              </a:rPr>
              <a:t>ISJ TM </a:t>
            </a:r>
            <a:r>
              <a:rPr lang="ro-RO" sz="1700" b="0" kern="0" dirty="0">
                <a:latin typeface="Calibri" pitchFamily="34" charset="0"/>
              </a:rPr>
              <a:t>a listei cadrelor didactice aflate în </a:t>
            </a:r>
            <a:r>
              <a:rPr lang="ro-RO" sz="1700" b="0" kern="0" dirty="0" smtClean="0">
                <a:latin typeface="Calibri" pitchFamily="34" charset="0"/>
              </a:rPr>
              <a:t>RTA. </a:t>
            </a:r>
            <a:endParaRPr lang="ro-RO" sz="1700" b="0" kern="0" dirty="0">
              <a:latin typeface="Calibri" pitchFamily="34" charset="0"/>
            </a:endParaRPr>
          </a:p>
        </p:txBody>
      </p:sp>
      <p:sp>
        <p:nvSpPr>
          <p:cNvPr id="5" name="Rectangle 3"/>
          <p:cNvSpPr txBox="1">
            <a:spLocks noChangeArrowheads="1"/>
          </p:cNvSpPr>
          <p:nvPr/>
        </p:nvSpPr>
        <p:spPr bwMode="auto">
          <a:xfrm>
            <a:off x="6444208" y="3501008"/>
            <a:ext cx="2539752" cy="792088"/>
          </a:xfrm>
          <a:prstGeom prst="rect">
            <a:avLst/>
          </a:prstGeom>
          <a:solidFill>
            <a:schemeClr val="bg1"/>
          </a:solidFill>
          <a:ln w="9525">
            <a:solidFill>
              <a:schemeClr val="tx1"/>
            </a:solidFill>
            <a:miter lim="800000"/>
            <a:headEnd/>
            <a:tailEnd/>
          </a:ln>
        </p:spPr>
        <p:txBody>
          <a:bodyPr/>
          <a:lstStyle/>
          <a:p>
            <a:pPr indent="-342900" algn="ctr">
              <a:spcBef>
                <a:spcPts val="0"/>
              </a:spcBef>
            </a:pPr>
            <a:r>
              <a:rPr lang="ro-RO" sz="1400" b="0" i="1" dirty="0">
                <a:latin typeface="Calibri" pitchFamily="34" charset="0"/>
              </a:rPr>
              <a:t>Faceţi corelarea între fundalul acţiunii şi fundalul datelor din calendar în toată prezentarea!</a:t>
            </a:r>
          </a:p>
        </p:txBody>
      </p:sp>
      <p:graphicFrame>
        <p:nvGraphicFramePr>
          <p:cNvPr id="6" name="Table 5"/>
          <p:cNvGraphicFramePr>
            <a:graphicFrameLocks noGrp="1"/>
          </p:cNvGraphicFramePr>
          <p:nvPr/>
        </p:nvGraphicFramePr>
        <p:xfrm>
          <a:off x="6012160" y="764704"/>
          <a:ext cx="2933700" cy="2667000"/>
        </p:xfrm>
        <a:graphic>
          <a:graphicData uri="http://schemas.openxmlformats.org/drawingml/2006/table">
            <a:tbl>
              <a:tblPr/>
              <a:tblGrid>
                <a:gridCol w="419100"/>
                <a:gridCol w="419100"/>
                <a:gridCol w="419100"/>
                <a:gridCol w="419100"/>
                <a:gridCol w="419100"/>
                <a:gridCol w="419100"/>
                <a:gridCol w="419100"/>
              </a:tblGrid>
              <a:tr h="190500">
                <a:tc gridSpan="7">
                  <a:txBody>
                    <a:bodyPr/>
                    <a:lstStyle/>
                    <a:p>
                      <a:pPr algn="ctr" fontAlgn="b"/>
                      <a:r>
                        <a:rPr lang="en-US" sz="1100" b="1" i="0" u="none" strike="noStrike" dirty="0" err="1">
                          <a:solidFill>
                            <a:srgbClr val="000000"/>
                          </a:solidFill>
                          <a:latin typeface="Calibri"/>
                        </a:rPr>
                        <a:t>Februarie</a:t>
                      </a:r>
                      <a:r>
                        <a:rPr lang="en-US" sz="1100" b="1" i="0" u="none" strike="noStrike" dirty="0">
                          <a:solidFill>
                            <a:srgbClr val="000000"/>
                          </a:solidFill>
                          <a:latin typeface="Calibri"/>
                        </a:rPr>
                        <a:t>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190500">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100" b="1" i="0" u="none" strike="noStrike">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fontAlgn="b"/>
                      <a:r>
                        <a:rPr lang="en-US" sz="1100" b="1"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190500">
                <a:tc>
                  <a:txBody>
                    <a:bodyPr/>
                    <a:lstStyle/>
                    <a:p>
                      <a:pPr algn="ctr" fontAlgn="b"/>
                      <a:r>
                        <a:rPr lang="en-US" sz="1100" b="1" i="0" u="none" strike="noStrike">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gridSpan="7">
                  <a:txBody>
                    <a:bodyPr/>
                    <a:lstStyle/>
                    <a:p>
                      <a:pPr algn="ctr" fontAlgn="b"/>
                      <a:r>
                        <a:rPr lang="en-US" sz="1100" b="1" i="0" u="none" strike="noStrike">
                          <a:solidFill>
                            <a:srgbClr val="000000"/>
                          </a:solidFill>
                          <a:latin typeface="Calibri"/>
                        </a:rPr>
                        <a:t>Martie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1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190500">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100" b="1"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100" b="1"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00"/>
                    </a:solidFill>
                  </a:tcPr>
                </a:tc>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00"/>
                    </a:solidFill>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CC66"/>
                    </a:solidFill>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66FF"/>
                    </a:solidFill>
                  </a:tcPr>
                </a:tc>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66FF"/>
                    </a:solidFill>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3300"/>
                    </a:solidFill>
                  </a:tcPr>
                </a:tc>
                <a:tc>
                  <a:txBody>
                    <a:bodyPr/>
                    <a:lstStyle/>
                    <a:p>
                      <a:pPr algn="ctr" fontAlgn="b"/>
                      <a:r>
                        <a:rPr lang="en-US" sz="1100" b="1" i="0" u="none" strike="noStrike" dirty="0">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7" name="Rectangle 3"/>
          <p:cNvSpPr txBox="1">
            <a:spLocks noChangeArrowheads="1"/>
          </p:cNvSpPr>
          <p:nvPr/>
        </p:nvSpPr>
        <p:spPr bwMode="auto">
          <a:xfrm>
            <a:off x="179512" y="1268760"/>
            <a:ext cx="5652120" cy="677416"/>
          </a:xfrm>
          <a:prstGeom prst="rect">
            <a:avLst/>
          </a:prstGeom>
          <a:solidFill>
            <a:srgbClr val="B8CCE4"/>
          </a:solidFill>
          <a:ln w="9525">
            <a:noFill/>
            <a:miter lim="800000"/>
            <a:headEnd/>
            <a:tailEnd/>
          </a:ln>
        </p:spPr>
        <p:txBody>
          <a:bodyPr/>
          <a:lstStyle/>
          <a:p>
            <a:pPr marL="342900" indent="-342900">
              <a:lnSpc>
                <a:spcPct val="80000"/>
              </a:lnSpc>
              <a:spcBef>
                <a:spcPct val="20000"/>
              </a:spcBef>
              <a:buFontTx/>
              <a:buChar char="•"/>
            </a:pPr>
            <a:r>
              <a:rPr lang="ro-RO" sz="1700" b="0" dirty="0">
                <a:latin typeface="Calibri" pitchFamily="34" charset="0"/>
              </a:rPr>
              <a:t>depunerea solicitărilor la </a:t>
            </a:r>
            <a:r>
              <a:rPr lang="ro-RO" sz="1700" b="0" dirty="0" smtClean="0">
                <a:latin typeface="Calibri" pitchFamily="34" charset="0"/>
              </a:rPr>
              <a:t>UPJ </a:t>
            </a:r>
            <a:r>
              <a:rPr lang="ro-RO" sz="1700" b="0" dirty="0">
                <a:latin typeface="Calibri" pitchFamily="34" charset="0"/>
              </a:rPr>
              <a:t>de către cadrele didactice în </a:t>
            </a:r>
            <a:r>
              <a:rPr lang="ro-RO" sz="1700" b="0" dirty="0" smtClean="0">
                <a:latin typeface="Calibri" pitchFamily="34" charset="0"/>
              </a:rPr>
              <a:t>RTA </a:t>
            </a:r>
            <a:r>
              <a:rPr lang="ro-RO" sz="1700" b="0" dirty="0">
                <a:latin typeface="Calibri" pitchFamily="34" charset="0"/>
              </a:rPr>
              <a:t>pentru obţinerea consimţământului în vederea soluţionării </a:t>
            </a:r>
            <a:r>
              <a:rPr lang="ro-RO" sz="1700" b="0" dirty="0" smtClean="0">
                <a:latin typeface="Calibri" pitchFamily="34" charset="0"/>
              </a:rPr>
              <a:t>RTA.</a:t>
            </a:r>
            <a:endParaRPr lang="ro-RO" sz="1700" b="0" dirty="0">
              <a:latin typeface="Calibri" pitchFamily="34" charset="0"/>
            </a:endParaRPr>
          </a:p>
        </p:txBody>
      </p:sp>
      <p:sp>
        <p:nvSpPr>
          <p:cNvPr id="8" name="Rectangle 3"/>
          <p:cNvSpPr txBox="1">
            <a:spLocks noChangeArrowheads="1"/>
          </p:cNvSpPr>
          <p:nvPr/>
        </p:nvSpPr>
        <p:spPr bwMode="auto">
          <a:xfrm>
            <a:off x="179512" y="2060848"/>
            <a:ext cx="5688632" cy="648072"/>
          </a:xfrm>
          <a:prstGeom prst="rect">
            <a:avLst/>
          </a:prstGeom>
          <a:solidFill>
            <a:srgbClr val="C2D69A"/>
          </a:solidFill>
          <a:ln w="9525">
            <a:noFill/>
            <a:miter lim="800000"/>
            <a:headEnd/>
            <a:tailEnd/>
          </a:ln>
        </p:spPr>
        <p:txBody>
          <a:bodyPr/>
          <a:lstStyle/>
          <a:p>
            <a:pPr marL="342900" indent="-342900">
              <a:lnSpc>
                <a:spcPct val="80000"/>
              </a:lnSpc>
              <a:spcBef>
                <a:spcPct val="20000"/>
              </a:spcBef>
              <a:buFontTx/>
              <a:buChar char="•"/>
            </a:pPr>
            <a:r>
              <a:rPr lang="ro-RO" sz="1700" b="0" dirty="0">
                <a:latin typeface="Calibri" pitchFamily="34" charset="0"/>
              </a:rPr>
              <a:t>analiza cererilor în CA al UPJ şi comunicarea </a:t>
            </a:r>
            <a:r>
              <a:rPr lang="ro-RO" sz="1700" dirty="0">
                <a:latin typeface="Calibri" pitchFamily="34" charset="0"/>
              </a:rPr>
              <a:t>în scris</a:t>
            </a:r>
            <a:r>
              <a:rPr lang="ro-RO" sz="1700" b="0" dirty="0">
                <a:latin typeface="Calibri" pitchFamily="34" charset="0"/>
              </a:rPr>
              <a:t> a hotărârii cu privire la acordarea/ neacordarea consimţământului cadrului didactic şi </a:t>
            </a:r>
            <a:r>
              <a:rPr lang="ro-RO" sz="1700" b="0" dirty="0" smtClean="0">
                <a:latin typeface="Calibri" pitchFamily="34" charset="0"/>
              </a:rPr>
              <a:t>ISJ TM.</a:t>
            </a:r>
            <a:endParaRPr lang="ro-RO" sz="1700" b="0" dirty="0">
              <a:latin typeface="Calibri" pitchFamily="34" charset="0"/>
            </a:endParaRPr>
          </a:p>
        </p:txBody>
      </p:sp>
      <p:sp>
        <p:nvSpPr>
          <p:cNvPr id="9" name="Rectangle 3"/>
          <p:cNvSpPr txBox="1">
            <a:spLocks noChangeArrowheads="1"/>
          </p:cNvSpPr>
          <p:nvPr/>
        </p:nvSpPr>
        <p:spPr bwMode="auto">
          <a:xfrm>
            <a:off x="179512" y="2780928"/>
            <a:ext cx="5688632" cy="936104"/>
          </a:xfrm>
          <a:prstGeom prst="rect">
            <a:avLst/>
          </a:prstGeom>
          <a:solidFill>
            <a:srgbClr val="00B0F0"/>
          </a:solidFill>
          <a:ln w="9525">
            <a:noFill/>
            <a:miter lim="800000"/>
            <a:headEnd/>
            <a:tailEnd/>
          </a:ln>
          <a:effectLst/>
        </p:spPr>
        <p:txBody>
          <a:bodyPr/>
          <a:lstStyle/>
          <a:p>
            <a:pPr marL="342900" indent="-342900">
              <a:lnSpc>
                <a:spcPct val="80000"/>
              </a:lnSpc>
              <a:spcBef>
                <a:spcPct val="20000"/>
              </a:spcBef>
              <a:buFontTx/>
              <a:buChar char="•"/>
              <a:defRPr/>
            </a:pPr>
            <a:r>
              <a:rPr lang="ro-RO" sz="1600" b="0" kern="0" dirty="0">
                <a:latin typeface="Calibri" pitchFamily="34" charset="0"/>
              </a:rPr>
              <a:t>depunerea dosarelor cadrelor didactice aflate în </a:t>
            </a:r>
            <a:r>
              <a:rPr lang="ro-RO" sz="1600" b="0" kern="0" dirty="0" smtClean="0">
                <a:latin typeface="Calibri" pitchFamily="34" charset="0"/>
              </a:rPr>
              <a:t>RTA </a:t>
            </a:r>
            <a:r>
              <a:rPr lang="ro-RO" sz="1600" b="0" kern="0" dirty="0">
                <a:latin typeface="Calibri" pitchFamily="34" charset="0"/>
              </a:rPr>
              <a:t>la </a:t>
            </a:r>
            <a:r>
              <a:rPr lang="ro-RO" sz="1600" b="0" kern="0" dirty="0" smtClean="0">
                <a:latin typeface="Calibri" pitchFamily="34" charset="0"/>
              </a:rPr>
              <a:t>ISJ TM;</a:t>
            </a:r>
            <a:endParaRPr lang="ro-RO" sz="1600" b="0" kern="0" dirty="0">
              <a:latin typeface="Calibri" pitchFamily="34" charset="0"/>
            </a:endParaRPr>
          </a:p>
          <a:p>
            <a:pPr marL="342900" indent="-342900">
              <a:lnSpc>
                <a:spcPct val="80000"/>
              </a:lnSpc>
              <a:spcBef>
                <a:spcPct val="20000"/>
              </a:spcBef>
              <a:buFontTx/>
              <a:buChar char="•"/>
              <a:defRPr/>
            </a:pPr>
            <a:r>
              <a:rPr lang="ro-RO" sz="1700" b="0" kern="0" dirty="0">
                <a:solidFill>
                  <a:srgbClr val="FFFF00"/>
                </a:solidFill>
                <a:latin typeface="Calibri" pitchFamily="34" charset="0"/>
              </a:rPr>
              <a:t>UPJ va înainta propuneri de comisii de evaluare a probei orale/ practice la </a:t>
            </a:r>
            <a:r>
              <a:rPr lang="ro-RO" sz="1700" b="0" kern="0" dirty="0" smtClean="0">
                <a:solidFill>
                  <a:srgbClr val="FFFF00"/>
                </a:solidFill>
                <a:latin typeface="Calibri" pitchFamily="34" charset="0"/>
              </a:rPr>
              <a:t>Compartimentul MRU al ISJ TM</a:t>
            </a:r>
            <a:r>
              <a:rPr lang="ro-RO" sz="1700" b="0" kern="0" dirty="0">
                <a:solidFill>
                  <a:srgbClr val="FFFF00"/>
                </a:solidFill>
                <a:latin typeface="Calibri" pitchFamily="34" charset="0"/>
              </a:rPr>
              <a:t>, pentru </a:t>
            </a:r>
            <a:r>
              <a:rPr lang="ro-RO" sz="1700" b="0" kern="0" dirty="0" smtClean="0">
                <a:solidFill>
                  <a:srgbClr val="FFFF00"/>
                </a:solidFill>
                <a:latin typeface="Calibri" pitchFamily="34" charset="0"/>
              </a:rPr>
              <a:t>emiterea deciziilor.</a:t>
            </a:r>
            <a:endParaRPr lang="ro-RO" sz="1700" b="0" kern="0" dirty="0">
              <a:solidFill>
                <a:srgbClr val="FFFF00"/>
              </a:solidFill>
              <a:latin typeface="Calibri" pitchFamily="34" charset="0"/>
            </a:endParaRPr>
          </a:p>
        </p:txBody>
      </p:sp>
      <p:sp>
        <p:nvSpPr>
          <p:cNvPr id="10" name="Rectangle 3"/>
          <p:cNvSpPr txBox="1">
            <a:spLocks noChangeArrowheads="1"/>
          </p:cNvSpPr>
          <p:nvPr/>
        </p:nvSpPr>
        <p:spPr bwMode="auto">
          <a:xfrm>
            <a:off x="179512" y="3789040"/>
            <a:ext cx="6048672" cy="792088"/>
          </a:xfrm>
          <a:prstGeom prst="rect">
            <a:avLst/>
          </a:prstGeom>
          <a:solidFill>
            <a:srgbClr val="00FF00"/>
          </a:solidFill>
          <a:ln w="9525">
            <a:noFill/>
            <a:miter lim="800000"/>
            <a:headEnd/>
            <a:tailEnd/>
          </a:ln>
        </p:spPr>
        <p:txBody>
          <a:bodyPr/>
          <a:lstStyle/>
          <a:p>
            <a:pPr marL="342900" indent="-342900">
              <a:lnSpc>
                <a:spcPct val="80000"/>
              </a:lnSpc>
              <a:spcBef>
                <a:spcPct val="20000"/>
              </a:spcBef>
              <a:buFontTx/>
              <a:buChar char="•"/>
            </a:pPr>
            <a:r>
              <a:rPr lang="ro-RO" b="0" dirty="0">
                <a:latin typeface="Calibri" pitchFamily="34" charset="0"/>
              </a:rPr>
              <a:t>desfăşurarea probelor practice/ </a:t>
            </a:r>
            <a:r>
              <a:rPr lang="ro-RO" b="0" dirty="0" smtClean="0">
                <a:latin typeface="Calibri" pitchFamily="34" charset="0"/>
              </a:rPr>
              <a:t>orale în profilul postului;</a:t>
            </a:r>
            <a:endParaRPr lang="ro-RO" b="0" dirty="0">
              <a:latin typeface="Calibri" pitchFamily="34" charset="0"/>
            </a:endParaRPr>
          </a:p>
          <a:p>
            <a:pPr marL="342900" indent="-342900">
              <a:lnSpc>
                <a:spcPct val="80000"/>
              </a:lnSpc>
              <a:spcBef>
                <a:spcPct val="20000"/>
              </a:spcBef>
              <a:buFontTx/>
              <a:buChar char="•"/>
            </a:pPr>
            <a:r>
              <a:rPr lang="ro-RO" b="0" dirty="0">
                <a:latin typeface="Calibri" pitchFamily="34" charset="0"/>
              </a:rPr>
              <a:t>afişarea la </a:t>
            </a:r>
            <a:r>
              <a:rPr lang="ro-RO" b="0" dirty="0" smtClean="0">
                <a:latin typeface="Calibri" pitchFamily="34" charset="0"/>
              </a:rPr>
              <a:t>ISJ TM </a:t>
            </a:r>
            <a:r>
              <a:rPr lang="ro-RO" b="0" dirty="0">
                <a:latin typeface="Calibri" pitchFamily="34" charset="0"/>
              </a:rPr>
              <a:t>şi pe </a:t>
            </a:r>
            <a:r>
              <a:rPr lang="ro-RO" b="0" dirty="0" smtClean="0">
                <a:latin typeface="Calibri" pitchFamily="34" charset="0"/>
              </a:rPr>
              <a:t>site </a:t>
            </a:r>
            <a:r>
              <a:rPr lang="ro-RO" b="0" dirty="0">
                <a:latin typeface="Calibri" pitchFamily="34" charset="0"/>
              </a:rPr>
              <a:t>a listelor cu punctajele acordate cadrelor didactice care solicită soluţionarea </a:t>
            </a:r>
            <a:r>
              <a:rPr lang="ro-RO" b="0" dirty="0" smtClean="0">
                <a:latin typeface="Calibri" pitchFamily="34" charset="0"/>
              </a:rPr>
              <a:t>RTA.</a:t>
            </a:r>
            <a:endParaRPr lang="ro-RO" b="0" dirty="0">
              <a:latin typeface="Calibri" pitchFamily="34" charset="0"/>
            </a:endParaRPr>
          </a:p>
        </p:txBody>
      </p:sp>
      <p:sp>
        <p:nvSpPr>
          <p:cNvPr id="11" name="Rectangle 3"/>
          <p:cNvSpPr txBox="1">
            <a:spLocks noChangeArrowheads="1"/>
          </p:cNvSpPr>
          <p:nvPr/>
        </p:nvSpPr>
        <p:spPr bwMode="auto">
          <a:xfrm>
            <a:off x="179512" y="4653136"/>
            <a:ext cx="7488832" cy="288032"/>
          </a:xfrm>
          <a:prstGeom prst="rect">
            <a:avLst/>
          </a:prstGeom>
          <a:solidFill>
            <a:srgbClr val="CCCC00"/>
          </a:solidFill>
          <a:ln w="9525">
            <a:noFill/>
            <a:miter lim="800000"/>
            <a:headEnd/>
            <a:tailEnd/>
          </a:ln>
          <a:effectLst/>
        </p:spPr>
        <p:txBody>
          <a:bodyPr/>
          <a:lstStyle/>
          <a:p>
            <a:pPr marL="342900" indent="-342900">
              <a:lnSpc>
                <a:spcPct val="80000"/>
              </a:lnSpc>
              <a:spcBef>
                <a:spcPct val="20000"/>
              </a:spcBef>
              <a:buFontTx/>
              <a:buChar char="•"/>
              <a:defRPr/>
            </a:pPr>
            <a:r>
              <a:rPr lang="ro-RO" b="0" kern="0" dirty="0">
                <a:latin typeface="Calibri" pitchFamily="34" charset="0"/>
              </a:rPr>
              <a:t>înregistrarea la secretariatul </a:t>
            </a:r>
            <a:r>
              <a:rPr lang="ro-RO" b="0" kern="0" dirty="0" smtClean="0">
                <a:latin typeface="Calibri" pitchFamily="34" charset="0"/>
              </a:rPr>
              <a:t>ISJ TM </a:t>
            </a:r>
            <a:r>
              <a:rPr lang="ro-RO" b="0" kern="0" dirty="0">
                <a:latin typeface="Calibri" pitchFamily="34" charset="0"/>
              </a:rPr>
              <a:t>a contestaţiilor la punctajele </a:t>
            </a:r>
            <a:r>
              <a:rPr lang="ro-RO" b="0" kern="0" dirty="0" smtClean="0">
                <a:latin typeface="Calibri" pitchFamily="34" charset="0"/>
              </a:rPr>
              <a:t>acordate.</a:t>
            </a:r>
            <a:endParaRPr lang="ro-RO" b="0" kern="0" dirty="0">
              <a:latin typeface="Calibri" pitchFamily="34" charset="0"/>
            </a:endParaRPr>
          </a:p>
        </p:txBody>
      </p:sp>
      <p:sp>
        <p:nvSpPr>
          <p:cNvPr id="12" name="Rectangle 3"/>
          <p:cNvSpPr txBox="1">
            <a:spLocks noChangeArrowheads="1"/>
          </p:cNvSpPr>
          <p:nvPr/>
        </p:nvSpPr>
        <p:spPr bwMode="auto">
          <a:xfrm>
            <a:off x="179512" y="5013176"/>
            <a:ext cx="5688632" cy="504056"/>
          </a:xfrm>
          <a:prstGeom prst="rect">
            <a:avLst/>
          </a:prstGeom>
          <a:solidFill>
            <a:srgbClr val="00CC66"/>
          </a:solidFill>
          <a:ln w="9525">
            <a:noFill/>
            <a:miter lim="800000"/>
            <a:headEnd/>
            <a:tailEnd/>
          </a:ln>
          <a:effectLst/>
        </p:spPr>
        <p:txBody>
          <a:bodyPr/>
          <a:lstStyle/>
          <a:p>
            <a:pPr marL="342900" indent="-342900">
              <a:lnSpc>
                <a:spcPct val="80000"/>
              </a:lnSpc>
              <a:spcBef>
                <a:spcPct val="20000"/>
              </a:spcBef>
              <a:buFontTx/>
              <a:buChar char="•"/>
              <a:defRPr/>
            </a:pPr>
            <a:r>
              <a:rPr lang="ro-RO" b="0" kern="0" dirty="0">
                <a:latin typeface="Calibri" pitchFamily="34" charset="0"/>
              </a:rPr>
              <a:t>soluţionarea contestaţiilor în CA al </a:t>
            </a:r>
            <a:r>
              <a:rPr lang="ro-RO" b="0" kern="0" dirty="0" smtClean="0">
                <a:latin typeface="Calibri" pitchFamily="34" charset="0"/>
              </a:rPr>
              <a:t>ISJ TM;</a:t>
            </a:r>
            <a:endParaRPr lang="ro-RO" b="0" kern="0" dirty="0">
              <a:latin typeface="Calibri" pitchFamily="34" charset="0"/>
            </a:endParaRPr>
          </a:p>
          <a:p>
            <a:pPr marL="342900" indent="-342900">
              <a:lnSpc>
                <a:spcPct val="80000"/>
              </a:lnSpc>
              <a:spcBef>
                <a:spcPct val="20000"/>
              </a:spcBef>
              <a:buFontTx/>
              <a:buChar char="•"/>
              <a:defRPr/>
            </a:pPr>
            <a:r>
              <a:rPr lang="ro-RO" b="0" kern="0" dirty="0">
                <a:latin typeface="Calibri" pitchFamily="34" charset="0"/>
              </a:rPr>
              <a:t>afişarea punctajelor finale la sediul </a:t>
            </a:r>
            <a:r>
              <a:rPr lang="ro-RO" b="0" kern="0" dirty="0" smtClean="0">
                <a:latin typeface="Calibri" pitchFamily="34" charset="0"/>
              </a:rPr>
              <a:t>ISJ TM </a:t>
            </a:r>
            <a:r>
              <a:rPr lang="ro-RO" b="0" kern="0" dirty="0">
                <a:latin typeface="Calibri" pitchFamily="34" charset="0"/>
              </a:rPr>
              <a:t>şi </a:t>
            </a:r>
            <a:r>
              <a:rPr lang="ro-RO" b="0" kern="0" dirty="0" smtClean="0">
                <a:latin typeface="Calibri" pitchFamily="34" charset="0"/>
              </a:rPr>
              <a:t>pe site.</a:t>
            </a:r>
            <a:endParaRPr lang="ro-RO" b="0" kern="0" dirty="0">
              <a:latin typeface="Calibri" pitchFamily="34" charset="0"/>
            </a:endParaRPr>
          </a:p>
        </p:txBody>
      </p:sp>
      <p:sp>
        <p:nvSpPr>
          <p:cNvPr id="13" name="Rectangle 3"/>
          <p:cNvSpPr txBox="1">
            <a:spLocks noChangeArrowheads="1"/>
          </p:cNvSpPr>
          <p:nvPr/>
        </p:nvSpPr>
        <p:spPr bwMode="auto">
          <a:xfrm>
            <a:off x="179512" y="5589240"/>
            <a:ext cx="5688632" cy="216024"/>
          </a:xfrm>
          <a:prstGeom prst="rect">
            <a:avLst/>
          </a:prstGeom>
          <a:solidFill>
            <a:srgbClr val="FF99FF"/>
          </a:solidFill>
          <a:ln w="9525">
            <a:noFill/>
            <a:miter lim="800000"/>
            <a:headEnd/>
            <a:tailEnd/>
          </a:ln>
        </p:spPr>
        <p:txBody>
          <a:bodyPr/>
          <a:lstStyle/>
          <a:p>
            <a:pPr marL="342900" indent="-342900">
              <a:lnSpc>
                <a:spcPct val="80000"/>
              </a:lnSpc>
              <a:spcBef>
                <a:spcPct val="20000"/>
              </a:spcBef>
              <a:buFontTx/>
              <a:buChar char="•"/>
            </a:pPr>
            <a:r>
              <a:rPr lang="ro-RO" b="0" dirty="0">
                <a:latin typeface="Calibri" pitchFamily="34" charset="0"/>
              </a:rPr>
              <a:t>şedinţa publică pentru soluţionarea </a:t>
            </a:r>
            <a:r>
              <a:rPr lang="ro-RO" b="0" dirty="0" smtClean="0">
                <a:latin typeface="Calibri" pitchFamily="34" charset="0"/>
              </a:rPr>
              <a:t>RTA.</a:t>
            </a:r>
            <a:endParaRPr lang="ro-RO" b="0" dirty="0">
              <a:latin typeface="Calibri" pitchFamily="34" charset="0"/>
            </a:endParaRPr>
          </a:p>
        </p:txBody>
      </p:sp>
      <p:sp>
        <p:nvSpPr>
          <p:cNvPr id="14" name="Rectangle 3"/>
          <p:cNvSpPr txBox="1">
            <a:spLocks noChangeArrowheads="1"/>
          </p:cNvSpPr>
          <p:nvPr/>
        </p:nvSpPr>
        <p:spPr bwMode="auto">
          <a:xfrm>
            <a:off x="179512" y="5949280"/>
            <a:ext cx="8964488" cy="288032"/>
          </a:xfrm>
          <a:prstGeom prst="rect">
            <a:avLst/>
          </a:prstGeom>
          <a:solidFill>
            <a:srgbClr val="9966FF"/>
          </a:solidFill>
          <a:ln w="9525">
            <a:noFill/>
            <a:miter lim="800000"/>
            <a:headEnd/>
            <a:tailEnd/>
          </a:ln>
          <a:effectLst/>
        </p:spPr>
        <p:txBody>
          <a:bodyPr/>
          <a:lstStyle/>
          <a:p>
            <a:pPr marL="342900" indent="-342900">
              <a:lnSpc>
                <a:spcPct val="80000"/>
              </a:lnSpc>
              <a:spcBef>
                <a:spcPct val="20000"/>
              </a:spcBef>
              <a:buFontTx/>
              <a:buChar char="•"/>
              <a:defRPr/>
            </a:pPr>
            <a:r>
              <a:rPr lang="ro-RO" b="0" kern="0" dirty="0">
                <a:latin typeface="Calibri" pitchFamily="34" charset="0"/>
              </a:rPr>
              <a:t>înregistrarea contestaţiilor la secretariatul </a:t>
            </a:r>
            <a:r>
              <a:rPr lang="ro-RO" b="0" kern="0" dirty="0" smtClean="0">
                <a:latin typeface="Calibri" pitchFamily="34" charset="0"/>
              </a:rPr>
              <a:t>ISJ TM</a:t>
            </a:r>
            <a:r>
              <a:rPr lang="ro-RO" b="0" kern="0" dirty="0">
                <a:latin typeface="Calibri" pitchFamily="34" charset="0"/>
              </a:rPr>
              <a:t>, cu privire la modul de soluţionare a </a:t>
            </a:r>
            <a:r>
              <a:rPr lang="ro-RO" b="0" kern="0" dirty="0" smtClean="0">
                <a:latin typeface="Calibri" pitchFamily="34" charset="0"/>
              </a:rPr>
              <a:t>RTA.</a:t>
            </a:r>
            <a:endParaRPr lang="ro-RO" b="0" kern="0" dirty="0">
              <a:latin typeface="Calibri" pitchFamily="34" charset="0"/>
            </a:endParaRPr>
          </a:p>
        </p:txBody>
      </p:sp>
      <p:sp>
        <p:nvSpPr>
          <p:cNvPr id="15" name="Rectangle 3"/>
          <p:cNvSpPr txBox="1">
            <a:spLocks noChangeArrowheads="1"/>
          </p:cNvSpPr>
          <p:nvPr/>
        </p:nvSpPr>
        <p:spPr bwMode="auto">
          <a:xfrm>
            <a:off x="179512" y="6381328"/>
            <a:ext cx="5688632" cy="288032"/>
          </a:xfrm>
          <a:prstGeom prst="rect">
            <a:avLst/>
          </a:prstGeom>
          <a:solidFill>
            <a:srgbClr val="CC3300"/>
          </a:solidFill>
          <a:ln w="9525">
            <a:noFill/>
            <a:miter lim="800000"/>
            <a:headEnd/>
            <a:tailEnd/>
          </a:ln>
          <a:effectLst/>
        </p:spPr>
        <p:txBody>
          <a:bodyPr/>
          <a:lstStyle/>
          <a:p>
            <a:pPr marL="342900" indent="-342900">
              <a:lnSpc>
                <a:spcPct val="80000"/>
              </a:lnSpc>
              <a:spcBef>
                <a:spcPct val="20000"/>
              </a:spcBef>
              <a:buFontTx/>
              <a:buChar char="•"/>
              <a:defRPr/>
            </a:pPr>
            <a:r>
              <a:rPr lang="ro-RO" b="0" kern="0" dirty="0">
                <a:latin typeface="Calibri" pitchFamily="34" charset="0"/>
              </a:rPr>
              <a:t>soluţionarea contestaţiilor în CA al </a:t>
            </a:r>
            <a:r>
              <a:rPr lang="ro-RO" b="0" kern="0" dirty="0" smtClean="0">
                <a:latin typeface="Calibri" pitchFamily="34" charset="0"/>
              </a:rPr>
              <a:t>ISJ TM.</a:t>
            </a:r>
            <a:endParaRPr lang="ro-RO" b="0" kern="0" dirty="0">
              <a:latin typeface="Calibri" pitchFamily="34" charset="0"/>
            </a:endParaRPr>
          </a:p>
        </p:txBody>
      </p:sp>
      <p:sp>
        <p:nvSpPr>
          <p:cNvPr id="17" name="Slide Number Placeholder 16"/>
          <p:cNvSpPr>
            <a:spLocks noGrp="1"/>
          </p:cNvSpPr>
          <p:nvPr>
            <p:ph type="sldNum" sz="quarter" idx="12"/>
          </p:nvPr>
        </p:nvSpPr>
        <p:spPr/>
        <p:txBody>
          <a:bodyPr/>
          <a:lstStyle/>
          <a:p>
            <a:pPr>
              <a:defRPr/>
            </a:pPr>
            <a:fld id="{8DB725A0-80AF-4BE8-9246-2A26E494714D}" type="slidenum">
              <a:rPr lang="ro-RO" smtClean="0"/>
              <a:pPr>
                <a:defRPr/>
              </a:pPr>
              <a:t>18</a:t>
            </a:fld>
            <a:endParaRPr lang="ro-RO"/>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8892480" cy="506320"/>
          </a:xfrm>
        </p:spPr>
        <p:txBody>
          <a:bodyPr>
            <a:normAutofit/>
          </a:bodyPr>
          <a:lstStyle/>
          <a:p>
            <a:pPr algn="ctr"/>
            <a:r>
              <a:rPr lang="ro-RO" sz="2800" b="1" dirty="0" smtClean="0">
                <a:solidFill>
                  <a:srgbClr val="000099"/>
                </a:solidFill>
                <a:latin typeface="Calibri" pitchFamily="34" charset="0"/>
              </a:rPr>
              <a:t>Art. 47-49 – Condiţii specifice pentru RTA în şedinţa publică</a:t>
            </a:r>
            <a:endParaRPr lang="en-US" sz="2800" b="1" dirty="0"/>
          </a:p>
        </p:txBody>
      </p:sp>
      <p:sp>
        <p:nvSpPr>
          <p:cNvPr id="4" name="Rectangle 359"/>
          <p:cNvSpPr>
            <a:spLocks noGrp="1" noChangeArrowheads="1"/>
          </p:cNvSpPr>
          <p:nvPr>
            <p:ph idx="1"/>
          </p:nvPr>
        </p:nvSpPr>
        <p:spPr bwMode="auto">
          <a:xfrm>
            <a:off x="251520" y="836712"/>
            <a:ext cx="8640960" cy="5688632"/>
          </a:xfrm>
          <a:prstGeom prst="rect">
            <a:avLst/>
          </a:prstGeom>
          <a:noFill/>
          <a:ln w="9525">
            <a:noFill/>
            <a:miter lim="800000"/>
            <a:headEnd/>
            <a:tailEnd/>
          </a:ln>
        </p:spPr>
        <p:txBody>
          <a:bodyPr>
            <a:noAutofit/>
          </a:bodyPr>
          <a:lstStyle/>
          <a:p>
            <a:pPr marL="342900" indent="-342900">
              <a:spcBef>
                <a:spcPts val="0"/>
              </a:spcBef>
              <a:buFontTx/>
              <a:buChar char="•"/>
            </a:pPr>
            <a:r>
              <a:rPr lang="ro-RO" sz="1400" b="1" dirty="0">
                <a:solidFill>
                  <a:srgbClr val="FF0000"/>
                </a:solidFill>
                <a:latin typeface="Calibri" pitchFamily="34" charset="0"/>
              </a:rPr>
              <a:t>transferul din rural în urban</a:t>
            </a:r>
            <a:r>
              <a:rPr lang="ro-RO" sz="1400" b="0" dirty="0">
                <a:solidFill>
                  <a:srgbClr val="FF0000"/>
                </a:solidFill>
                <a:latin typeface="Calibri" pitchFamily="34" charset="0"/>
              </a:rPr>
              <a:t>: </a:t>
            </a:r>
            <a:r>
              <a:rPr lang="ro-RO" sz="1400" b="0" dirty="0">
                <a:latin typeface="Calibri" pitchFamily="34" charset="0"/>
              </a:rPr>
              <a:t>numai dacă persoana în </a:t>
            </a:r>
            <a:r>
              <a:rPr lang="ro-RO" sz="1400" b="0" dirty="0" smtClean="0">
                <a:latin typeface="Calibri" pitchFamily="34" charset="0"/>
              </a:rPr>
              <a:t>RTA </a:t>
            </a:r>
            <a:r>
              <a:rPr lang="ro-RO" sz="1400" b="0" dirty="0">
                <a:latin typeface="Calibri" pitchFamily="34" charset="0"/>
              </a:rPr>
              <a:t>a obţinut </a:t>
            </a:r>
            <a:r>
              <a:rPr lang="ro-RO" sz="1400" b="1" dirty="0">
                <a:latin typeface="Calibri" pitchFamily="34" charset="0"/>
              </a:rPr>
              <a:t>cel puţin 7</a:t>
            </a:r>
            <a:r>
              <a:rPr lang="ro-RO" sz="1400" b="0" dirty="0">
                <a:latin typeface="Calibri" pitchFamily="34" charset="0"/>
              </a:rPr>
              <a:t> la concursul de titularizare în baza căruia s-a titularizat </a:t>
            </a:r>
            <a:r>
              <a:rPr lang="ro-RO" sz="1400" b="0" i="1" dirty="0">
                <a:latin typeface="Calibri" pitchFamily="34" charset="0"/>
              </a:rPr>
              <a:t>sau</a:t>
            </a:r>
            <a:r>
              <a:rPr lang="ro-RO" sz="1400" b="0" dirty="0">
                <a:latin typeface="Calibri" pitchFamily="34" charset="0"/>
              </a:rPr>
              <a:t> dacă a avut cel puţin media 7 la repartizarea </a:t>
            </a:r>
            <a:r>
              <a:rPr lang="ro-RO" sz="1400" b="0" dirty="0" smtClean="0">
                <a:latin typeface="Calibri" pitchFamily="34" charset="0"/>
              </a:rPr>
              <a:t>guvernamentală;</a:t>
            </a:r>
            <a:endParaRPr lang="ro-RO" sz="1400" b="0" dirty="0">
              <a:latin typeface="Calibri" pitchFamily="34" charset="0"/>
            </a:endParaRPr>
          </a:p>
          <a:p>
            <a:pPr marL="342900" indent="-342900">
              <a:spcBef>
                <a:spcPts val="0"/>
              </a:spcBef>
              <a:buFontTx/>
              <a:buChar char="•"/>
            </a:pPr>
            <a:r>
              <a:rPr lang="ro-RO" sz="1400" b="0" dirty="0">
                <a:solidFill>
                  <a:srgbClr val="FF0000"/>
                </a:solidFill>
                <a:latin typeface="Calibri" pitchFamily="34" charset="0"/>
              </a:rPr>
              <a:t>dacă e titulară şi în rural şi în urban în acelaşi timp</a:t>
            </a:r>
            <a:r>
              <a:rPr lang="ro-RO" sz="1400" b="0" dirty="0">
                <a:latin typeface="Calibri" pitchFamily="34" charset="0"/>
              </a:rPr>
              <a:t>: persoana în </a:t>
            </a:r>
            <a:r>
              <a:rPr lang="ro-RO" sz="1400" b="0" dirty="0" smtClean="0">
                <a:latin typeface="Calibri" pitchFamily="34" charset="0"/>
              </a:rPr>
              <a:t>RTA </a:t>
            </a:r>
            <a:r>
              <a:rPr lang="ro-RO" sz="1400" b="0" dirty="0">
                <a:latin typeface="Calibri" pitchFamily="34" charset="0"/>
              </a:rPr>
              <a:t>se poate trasfera fie în urban, fie în </a:t>
            </a:r>
            <a:r>
              <a:rPr lang="ro-RO" sz="1400" b="0" dirty="0" smtClean="0">
                <a:latin typeface="Calibri" pitchFamily="34" charset="0"/>
              </a:rPr>
              <a:t>rural;</a:t>
            </a:r>
            <a:endParaRPr lang="ro-RO" sz="1400" b="0" dirty="0">
              <a:latin typeface="Calibri" pitchFamily="34" charset="0"/>
            </a:endParaRPr>
          </a:p>
          <a:p>
            <a:pPr marL="342900" indent="-342900">
              <a:spcBef>
                <a:spcPts val="0"/>
              </a:spcBef>
              <a:buFontTx/>
              <a:buChar char="•"/>
            </a:pPr>
            <a:r>
              <a:rPr lang="ro-RO" sz="1400" b="0" dirty="0">
                <a:solidFill>
                  <a:srgbClr val="FF0000"/>
                </a:solidFill>
                <a:latin typeface="Calibri" pitchFamily="34" charset="0"/>
              </a:rPr>
              <a:t>absolvenţii de învăţământ superior cu specializări în profil </a:t>
            </a:r>
            <a:r>
              <a:rPr lang="ro-RO" sz="1400" b="1" dirty="0">
                <a:solidFill>
                  <a:srgbClr val="FF0000"/>
                </a:solidFill>
                <a:latin typeface="Calibri" pitchFamily="34" charset="0"/>
              </a:rPr>
              <a:t>tehnic, silvic, economic </a:t>
            </a:r>
            <a:r>
              <a:rPr lang="ro-RO" sz="1400" b="0" dirty="0">
                <a:solidFill>
                  <a:srgbClr val="FF0000"/>
                </a:solidFill>
                <a:latin typeface="Calibri" pitchFamily="34" charset="0"/>
              </a:rPr>
              <a:t>sau </a:t>
            </a:r>
            <a:r>
              <a:rPr lang="ro-RO" sz="1400" b="1" dirty="0">
                <a:solidFill>
                  <a:srgbClr val="FF0000"/>
                </a:solidFill>
                <a:latin typeface="Calibri" pitchFamily="34" charset="0"/>
              </a:rPr>
              <a:t>agricol</a:t>
            </a:r>
            <a:r>
              <a:rPr lang="ro-RO" sz="1400" b="0" dirty="0">
                <a:solidFill>
                  <a:srgbClr val="FF0000"/>
                </a:solidFill>
                <a:latin typeface="Calibri" pitchFamily="34" charset="0"/>
              </a:rPr>
              <a:t> titulari pe educaţie tehnologică </a:t>
            </a:r>
            <a:r>
              <a:rPr lang="ro-RO" sz="1400" b="0" dirty="0">
                <a:latin typeface="Calibri" pitchFamily="34" charset="0"/>
              </a:rPr>
              <a:t>pot ocupa prin </a:t>
            </a:r>
            <a:r>
              <a:rPr lang="ro-RO" sz="1400" b="0" dirty="0" smtClean="0">
                <a:latin typeface="Calibri" pitchFamily="34" charset="0"/>
              </a:rPr>
              <a:t>RTA </a:t>
            </a:r>
            <a:r>
              <a:rPr lang="ro-RO" sz="1400" b="0" dirty="0">
                <a:latin typeface="Calibri" pitchFamily="34" charset="0"/>
              </a:rPr>
              <a:t>catedre </a:t>
            </a:r>
            <a:r>
              <a:rPr lang="ro-RO" sz="1400" dirty="0">
                <a:latin typeface="Calibri" pitchFamily="34" charset="0"/>
              </a:rPr>
              <a:t>de</a:t>
            </a:r>
            <a:r>
              <a:rPr lang="ro-RO" sz="1400" b="1" dirty="0">
                <a:latin typeface="Calibri" pitchFamily="34" charset="0"/>
              </a:rPr>
              <a:t> educaţie </a:t>
            </a:r>
            <a:r>
              <a:rPr lang="ro-RO" sz="1400" b="1" dirty="0" smtClean="0">
                <a:latin typeface="Calibri" pitchFamily="34" charset="0"/>
              </a:rPr>
              <a:t>tehnologică</a:t>
            </a:r>
            <a:r>
              <a:rPr lang="ro-RO" sz="1400" b="0" dirty="0" smtClean="0">
                <a:latin typeface="Calibri" pitchFamily="34" charset="0"/>
              </a:rPr>
              <a:t>;</a:t>
            </a:r>
            <a:endParaRPr lang="ro-RO" sz="1400" b="0" dirty="0">
              <a:latin typeface="Calibri" pitchFamily="34" charset="0"/>
            </a:endParaRPr>
          </a:p>
          <a:p>
            <a:pPr marL="342900" indent="-342900">
              <a:spcBef>
                <a:spcPts val="0"/>
              </a:spcBef>
              <a:buFontTx/>
              <a:buChar char="•"/>
            </a:pPr>
            <a:r>
              <a:rPr lang="ro-RO" sz="1400" b="0" dirty="0">
                <a:solidFill>
                  <a:srgbClr val="FF0000"/>
                </a:solidFill>
                <a:latin typeface="Calibri" pitchFamily="34" charset="0"/>
              </a:rPr>
              <a:t>titularii în învăţământul special </a:t>
            </a:r>
            <a:r>
              <a:rPr lang="ro-RO" sz="1400" b="0" dirty="0">
                <a:latin typeface="Calibri" pitchFamily="34" charset="0"/>
              </a:rPr>
              <a:t>pot ocupa o catedră/ un post în învăţământul de masă conform </a:t>
            </a:r>
            <a:r>
              <a:rPr lang="ro-RO" sz="1400" b="0" dirty="0" smtClean="0">
                <a:latin typeface="Calibri" pitchFamily="34" charset="0"/>
              </a:rPr>
              <a:t>specializării;</a:t>
            </a:r>
            <a:endParaRPr lang="ro-RO" sz="1400" b="0" dirty="0">
              <a:latin typeface="Calibri" pitchFamily="34" charset="0"/>
            </a:endParaRPr>
          </a:p>
          <a:p>
            <a:pPr marL="342900" indent="-342900">
              <a:spcBef>
                <a:spcPts val="0"/>
              </a:spcBef>
              <a:buFontTx/>
              <a:buChar char="•"/>
            </a:pPr>
            <a:r>
              <a:rPr lang="ro-RO" sz="1400" b="0" dirty="0">
                <a:solidFill>
                  <a:srgbClr val="FF0000"/>
                </a:solidFill>
                <a:latin typeface="Calibri" pitchFamily="34" charset="0"/>
              </a:rPr>
              <a:t>titularii cu specializarea limba română sau limba şi literatura română </a:t>
            </a:r>
            <a:r>
              <a:rPr lang="ro-RO" sz="1400" b="0" dirty="0" smtClean="0">
                <a:solidFill>
                  <a:srgbClr val="FF0000"/>
                </a:solidFill>
                <a:latin typeface="Calibri" pitchFamily="34" charset="0"/>
              </a:rPr>
              <a:t>pe catedre de </a:t>
            </a:r>
            <a:r>
              <a:rPr lang="ro-RO" sz="1400" b="0" dirty="0">
                <a:solidFill>
                  <a:srgbClr val="FF0000"/>
                </a:solidFill>
                <a:latin typeface="Calibri" pitchFamily="34" charset="0"/>
              </a:rPr>
              <a:t>profesor psihopedagog</a:t>
            </a:r>
            <a:r>
              <a:rPr lang="ro-RO" sz="1400" b="0" dirty="0">
                <a:latin typeface="Calibri" pitchFamily="34" charset="0"/>
              </a:rPr>
              <a:t>, care îndeplinesc </a:t>
            </a:r>
            <a:r>
              <a:rPr lang="ro-RO" sz="1400" b="0" dirty="0" smtClean="0">
                <a:latin typeface="Calibri" pitchFamily="34" charset="0"/>
              </a:rPr>
              <a:t>condiâiile art. 9 alin.(15</a:t>
            </a:r>
            <a:r>
              <a:rPr lang="ro-RO" sz="1400" b="0" dirty="0">
                <a:latin typeface="Calibri" pitchFamily="34" charset="0"/>
              </a:rPr>
              <a:t>) pot ocupa o altă catedră de profesor </a:t>
            </a:r>
            <a:r>
              <a:rPr lang="ro-RO" sz="1400" b="0" dirty="0" smtClean="0">
                <a:latin typeface="Calibri" pitchFamily="34" charset="0"/>
              </a:rPr>
              <a:t>prihopedagog;</a:t>
            </a:r>
            <a:endParaRPr lang="ro-RO" sz="1400" b="0" dirty="0">
              <a:latin typeface="Calibri" pitchFamily="34" charset="0"/>
            </a:endParaRPr>
          </a:p>
          <a:p>
            <a:pPr marL="342900" indent="-342900">
              <a:spcBef>
                <a:spcPts val="0"/>
              </a:spcBef>
              <a:buFontTx/>
              <a:buChar char="•"/>
            </a:pPr>
            <a:r>
              <a:rPr lang="ro-RO" sz="1400" b="0" dirty="0">
                <a:solidFill>
                  <a:srgbClr val="FF0000"/>
                </a:solidFill>
                <a:latin typeface="Calibri" pitchFamily="34" charset="0"/>
              </a:rPr>
              <a:t>pentru clase speciale de limbi străine/ program intensiv/ bilingv, pentru clase cu predare în altă limbă decât a studiilor finalizate de titulari, pentru clase/ grupe de hipoacuzici/ surzi, pentru UPJ având clase cu profil sportiv/ artistic, pentru catedre în domeniul informatică şi TIC, pentru catedre de instruire pratică/ activităţi de pre-profesionalizare, pentru catedrele/ posturile din cluburile sportive şcolare/ palatele şi cluburile copiilor:</a:t>
            </a:r>
            <a:r>
              <a:rPr lang="ro-RO" sz="1400" b="0" dirty="0">
                <a:latin typeface="Calibri" pitchFamily="34" charset="0"/>
              </a:rPr>
              <a:t> </a:t>
            </a:r>
            <a:r>
              <a:rPr lang="ro-RO" sz="1400" b="1" dirty="0">
                <a:latin typeface="Calibri" pitchFamily="34" charset="0"/>
              </a:rPr>
              <a:t>susţinerea unei probe orale/ practice eliminatorie, în profilul postului</a:t>
            </a:r>
            <a:r>
              <a:rPr lang="ro-RO" sz="1400" b="0" dirty="0">
                <a:latin typeface="Calibri" pitchFamily="34" charset="0"/>
              </a:rPr>
              <a:t>. Fac excepţie cadrele didactice titulare pe posturi/ catedre similare. </a:t>
            </a:r>
            <a:r>
              <a:rPr lang="ro-RO" sz="1400" b="0" u="sng" dirty="0">
                <a:latin typeface="Calibri" pitchFamily="34" charset="0"/>
              </a:rPr>
              <a:t>Evaluarea se face de către o comisie la nivelul judeţean</a:t>
            </a:r>
            <a:r>
              <a:rPr lang="ro-RO" sz="1400" b="0" dirty="0">
                <a:latin typeface="Calibri" pitchFamily="34" charset="0"/>
              </a:rPr>
              <a:t>, conform anexelor 4-11 la </a:t>
            </a:r>
            <a:r>
              <a:rPr lang="ro-RO" sz="1400" b="0" dirty="0" smtClean="0">
                <a:latin typeface="Calibri" pitchFamily="34" charset="0"/>
              </a:rPr>
              <a:t>Mobilitate: </a:t>
            </a:r>
            <a:r>
              <a:rPr lang="ro-RO" sz="1400" b="0" i="1" dirty="0">
                <a:solidFill>
                  <a:srgbClr val="3C8C93"/>
                </a:solidFill>
                <a:latin typeface="Calibri" pitchFamily="34" charset="0"/>
              </a:rPr>
              <a:t>preşedinte</a:t>
            </a:r>
            <a:r>
              <a:rPr lang="ro-RO" sz="1400" b="0" dirty="0">
                <a:solidFill>
                  <a:srgbClr val="3C8C93"/>
                </a:solidFill>
                <a:latin typeface="Calibri" pitchFamily="34" charset="0"/>
              </a:rPr>
              <a:t> </a:t>
            </a:r>
            <a:r>
              <a:rPr lang="ro-RO" sz="1400" b="0" dirty="0">
                <a:latin typeface="Calibri" pitchFamily="34" charset="0"/>
              </a:rPr>
              <a:t>– inspector şcolar de specialitate/ metodist; </a:t>
            </a:r>
            <a:r>
              <a:rPr lang="ro-RO" sz="1400" b="0" i="1" dirty="0">
                <a:solidFill>
                  <a:srgbClr val="3C8C93"/>
                </a:solidFill>
                <a:latin typeface="Calibri" pitchFamily="34" charset="0"/>
              </a:rPr>
              <a:t>membri</a:t>
            </a:r>
            <a:r>
              <a:rPr lang="ro-RO" sz="1400" b="0" dirty="0">
                <a:latin typeface="Calibri" pitchFamily="34" charset="0"/>
              </a:rPr>
              <a:t> – 2 profesori gradul I sau II cu specializarea în profilul postului/ inspector şcolar de specialitate/ metodişti/ responsabili ai comisiilor metodice; </a:t>
            </a:r>
            <a:r>
              <a:rPr lang="ro-RO" sz="1400" b="0" i="1" dirty="0">
                <a:solidFill>
                  <a:srgbClr val="3C8C93"/>
                </a:solidFill>
                <a:latin typeface="Calibri" pitchFamily="34" charset="0"/>
              </a:rPr>
              <a:t>secretar</a:t>
            </a:r>
            <a:r>
              <a:rPr lang="ro-RO" sz="1400" b="0" dirty="0">
                <a:latin typeface="Calibri" pitchFamily="34" charset="0"/>
              </a:rPr>
              <a:t> – directorul UPJ în care se organizează </a:t>
            </a:r>
            <a:r>
              <a:rPr lang="ro-RO" sz="1400" b="0" dirty="0" smtClean="0">
                <a:latin typeface="Calibri" pitchFamily="34" charset="0"/>
              </a:rPr>
              <a:t>proba;</a:t>
            </a:r>
            <a:endParaRPr lang="ro-RO" sz="1400" b="0" dirty="0">
              <a:latin typeface="Calibri" pitchFamily="34" charset="0"/>
            </a:endParaRPr>
          </a:p>
          <a:p>
            <a:pPr marL="342900" indent="-342900">
              <a:spcBef>
                <a:spcPts val="0"/>
              </a:spcBef>
              <a:buFontTx/>
              <a:buChar char="•"/>
            </a:pPr>
            <a:r>
              <a:rPr lang="ro-RO" sz="1400" dirty="0">
                <a:solidFill>
                  <a:srgbClr val="FF0000"/>
                </a:solidFill>
                <a:latin typeface="Calibri" pitchFamily="34" charset="0"/>
              </a:rPr>
              <a:t>personalul didactic care a fost transferat prin </a:t>
            </a:r>
            <a:r>
              <a:rPr lang="ro-RO" sz="1400" dirty="0" smtClean="0">
                <a:solidFill>
                  <a:srgbClr val="FF0000"/>
                </a:solidFill>
                <a:latin typeface="Calibri" pitchFamily="34" charset="0"/>
              </a:rPr>
              <a:t>RTA </a:t>
            </a:r>
            <a:r>
              <a:rPr lang="ro-RO" sz="1400" dirty="0">
                <a:solidFill>
                  <a:srgbClr val="FF0000"/>
                </a:solidFill>
                <a:latin typeface="Calibri" pitchFamily="34" charset="0"/>
              </a:rPr>
              <a:t>revine la postul/ catedra deţinut(ă) anterior prin decizia obligatorie a directorului dacă postul sau cel puţin o jumătate din catedră există totuşi la 01.09.2012, </a:t>
            </a:r>
            <a:r>
              <a:rPr lang="ro-RO" sz="1400" dirty="0" smtClean="0">
                <a:solidFill>
                  <a:srgbClr val="FF0000"/>
                </a:solidFill>
                <a:latin typeface="Calibri" pitchFamily="34" charset="0"/>
              </a:rPr>
              <a:t>conform art. 49 alin. (6) din Mobilitate;</a:t>
            </a:r>
            <a:endParaRPr lang="ro-RO" sz="1400" dirty="0">
              <a:solidFill>
                <a:srgbClr val="FF0000"/>
              </a:solidFill>
              <a:latin typeface="Calibri" pitchFamily="34" charset="0"/>
            </a:endParaRPr>
          </a:p>
          <a:p>
            <a:pPr marL="342900" indent="-342900">
              <a:spcBef>
                <a:spcPts val="0"/>
              </a:spcBef>
              <a:buFontTx/>
              <a:buChar char="•"/>
            </a:pPr>
            <a:r>
              <a:rPr lang="ro-RO" sz="1400" b="0" dirty="0">
                <a:solidFill>
                  <a:srgbClr val="FF0000"/>
                </a:solidFill>
                <a:latin typeface="Calibri" pitchFamily="34" charset="0"/>
              </a:rPr>
              <a:t>titularii în </a:t>
            </a:r>
            <a:r>
              <a:rPr lang="ro-RO" sz="1400" b="0" dirty="0" smtClean="0">
                <a:solidFill>
                  <a:srgbClr val="FF0000"/>
                </a:solidFill>
                <a:latin typeface="Calibri" pitchFamily="34" charset="0"/>
              </a:rPr>
              <a:t>RTA </a:t>
            </a:r>
            <a:r>
              <a:rPr lang="ro-RO" sz="1400" b="0" dirty="0">
                <a:solidFill>
                  <a:srgbClr val="FF0000"/>
                </a:solidFill>
                <a:latin typeface="Calibri" pitchFamily="34" charset="0"/>
              </a:rPr>
              <a:t>pot ocupa şi posturi în UPJ particulare</a:t>
            </a:r>
            <a:r>
              <a:rPr lang="ro-RO" sz="1400" b="0" dirty="0">
                <a:latin typeface="Calibri" pitchFamily="34" charset="0"/>
              </a:rPr>
              <a:t>, dacă acestea au publicat posturi în </a:t>
            </a:r>
            <a:r>
              <a:rPr lang="ro-RO" sz="1400" b="0" dirty="0" smtClean="0">
                <a:latin typeface="Calibri" pitchFamily="34" charset="0"/>
              </a:rPr>
              <a:t>lista posturilor vacante/rezervate </a:t>
            </a:r>
            <a:r>
              <a:rPr lang="ro-RO" sz="1400" b="0" dirty="0">
                <a:latin typeface="Calibri" pitchFamily="34" charset="0"/>
              </a:rPr>
              <a:t>pentru această etapă, dar e necesar avizul </a:t>
            </a:r>
            <a:r>
              <a:rPr lang="ro-RO" sz="1400" b="0" dirty="0" smtClean="0">
                <a:latin typeface="Calibri" pitchFamily="34" charset="0"/>
              </a:rPr>
              <a:t>acestora;</a:t>
            </a:r>
            <a:endParaRPr lang="ro-RO" sz="1400" b="0" dirty="0">
              <a:latin typeface="Calibri" pitchFamily="34" charset="0"/>
            </a:endParaRPr>
          </a:p>
          <a:p>
            <a:pPr marL="342900" indent="-342900">
              <a:spcBef>
                <a:spcPts val="0"/>
              </a:spcBef>
              <a:buFontTx/>
              <a:buChar char="•"/>
            </a:pPr>
            <a:r>
              <a:rPr lang="ro-RO" sz="1400" b="0" dirty="0">
                <a:solidFill>
                  <a:srgbClr val="FF0000"/>
                </a:solidFill>
                <a:latin typeface="Calibri" pitchFamily="34" charset="0"/>
              </a:rPr>
              <a:t>la </a:t>
            </a:r>
            <a:r>
              <a:rPr lang="ro-RO" sz="1400" b="0" dirty="0" smtClean="0">
                <a:solidFill>
                  <a:srgbClr val="FF0000"/>
                </a:solidFill>
                <a:latin typeface="Calibri" pitchFamily="34" charset="0"/>
              </a:rPr>
              <a:t>RTA </a:t>
            </a:r>
            <a:r>
              <a:rPr lang="ro-RO" sz="1400" b="0" dirty="0">
                <a:solidFill>
                  <a:srgbClr val="FF0000"/>
                </a:solidFill>
                <a:latin typeface="Calibri" pitchFamily="34" charset="0"/>
              </a:rPr>
              <a:t>pot participa şi cadre didactice </a:t>
            </a:r>
            <a:r>
              <a:rPr lang="ro-RO" sz="1400" b="0" dirty="0" smtClean="0">
                <a:solidFill>
                  <a:srgbClr val="FF0000"/>
                </a:solidFill>
                <a:latin typeface="Calibri" pitchFamily="34" charset="0"/>
              </a:rPr>
              <a:t>transferate </a:t>
            </a:r>
            <a:r>
              <a:rPr lang="ro-RO" sz="1400" b="0" dirty="0">
                <a:solidFill>
                  <a:srgbClr val="FF0000"/>
                </a:solidFill>
                <a:latin typeface="Calibri" pitchFamily="34" charset="0"/>
              </a:rPr>
              <a:t>din învăţământul de stat sau prin concurs în UPJ particulare, în baza Metodologiei aprobată prin OMEC 5656/ 2004, cu modificările şi completările ulterioare, cu avizul UPJ </a:t>
            </a:r>
            <a:r>
              <a:rPr lang="ro-RO" sz="1400" b="0" dirty="0" smtClean="0">
                <a:solidFill>
                  <a:srgbClr val="FF0000"/>
                </a:solidFill>
                <a:latin typeface="Calibri" pitchFamily="34" charset="0"/>
              </a:rPr>
              <a:t>particulare.</a:t>
            </a:r>
            <a:endParaRPr lang="ro-RO" sz="1400" b="0" dirty="0">
              <a:solidFill>
                <a:srgbClr val="FF0000"/>
              </a:solidFill>
              <a:latin typeface="Calibri" pitchFamily="34" charset="0"/>
            </a:endParaRPr>
          </a:p>
        </p:txBody>
      </p:sp>
      <p:sp>
        <p:nvSpPr>
          <p:cNvPr id="5" name="Slide Number Placeholder 4"/>
          <p:cNvSpPr>
            <a:spLocks noGrp="1"/>
          </p:cNvSpPr>
          <p:nvPr>
            <p:ph type="sldNum" sz="quarter" idx="12"/>
          </p:nvPr>
        </p:nvSpPr>
        <p:spPr/>
        <p:txBody>
          <a:bodyPr/>
          <a:lstStyle/>
          <a:p>
            <a:pPr>
              <a:defRPr/>
            </a:pPr>
            <a:fld id="{8DB725A0-80AF-4BE8-9246-2A26E494714D}" type="slidenum">
              <a:rPr lang="ro-RO" smtClean="0"/>
              <a:pPr>
                <a:defRPr/>
              </a:pPr>
              <a:t>19</a:t>
            </a:fld>
            <a:endParaRPr lang="ro-RO"/>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435975" cy="842987"/>
          </a:xfrm>
        </p:spPr>
        <p:txBody>
          <a:bodyPr wrap="square" lIns="91440" tIns="45720" rIns="91440" bIns="45720" numCol="1" anchorCtr="0" compatLnSpc="1">
            <a:prstTxWarp prst="textNoShape">
              <a:avLst/>
            </a:prstTxWarp>
            <a:noAutofit/>
          </a:bodyPr>
          <a:lstStyle/>
          <a:p>
            <a:pPr algn="ctr" eaLnBrk="1" hangingPunct="1"/>
            <a:r>
              <a:rPr lang="ro-RO" sz="2800" b="1" dirty="0" smtClean="0"/>
              <a:t>Etapele de mobilitate a personalului didactic din învăţământul preuniversitar sunt:</a:t>
            </a:r>
          </a:p>
        </p:txBody>
      </p:sp>
      <p:sp>
        <p:nvSpPr>
          <p:cNvPr id="3" name="Content Placeholder 2"/>
          <p:cNvSpPr>
            <a:spLocks noGrp="1"/>
          </p:cNvSpPr>
          <p:nvPr>
            <p:ph idx="1"/>
          </p:nvPr>
        </p:nvSpPr>
        <p:spPr>
          <a:xfrm>
            <a:off x="457200" y="1412776"/>
            <a:ext cx="8507413" cy="5043587"/>
          </a:xfrm>
        </p:spPr>
        <p:txBody>
          <a:bodyPr>
            <a:normAutofit fontScale="77500" lnSpcReduction="20000"/>
          </a:bodyPr>
          <a:lstStyle/>
          <a:p>
            <a:pPr marL="514350" indent="-514350" algn="just" eaLnBrk="1" hangingPunct="1">
              <a:lnSpc>
                <a:spcPct val="110000"/>
              </a:lnSpc>
              <a:buFont typeface="Wingdings" pitchFamily="2" charset="2"/>
              <a:buAutoNum type="alphaLcParenR"/>
            </a:pPr>
            <a:r>
              <a:rPr lang="ro-RO" sz="2800" b="1" dirty="0" smtClean="0">
                <a:latin typeface="+mj-lt"/>
              </a:rPr>
              <a:t>constituirea posturilor didactice/catedrelor </a:t>
            </a:r>
            <a:r>
              <a:rPr lang="ro-RO" sz="2800" dirty="0" smtClean="0">
                <a:latin typeface="+mj-lt"/>
              </a:rPr>
              <a:t>ca urmare a aplicării planurilor-cadru de învăţământ şi a aprobării planurilor de şcolarizare;</a:t>
            </a:r>
          </a:p>
          <a:p>
            <a:pPr marL="514350" indent="-514350" algn="just" eaLnBrk="1" hangingPunct="1">
              <a:lnSpc>
                <a:spcPct val="110000"/>
              </a:lnSpc>
              <a:buFont typeface="Wingdings" pitchFamily="2" charset="2"/>
              <a:buAutoNum type="alphaLcParenR"/>
            </a:pPr>
            <a:r>
              <a:rPr lang="ro-RO" sz="2800" b="1" dirty="0" smtClean="0">
                <a:latin typeface="+mj-lt"/>
              </a:rPr>
              <a:t>constituirea normei didactice</a:t>
            </a:r>
            <a:r>
              <a:rPr lang="ro-RO" sz="2800" dirty="0" smtClean="0">
                <a:latin typeface="+mj-lt"/>
              </a:rPr>
              <a:t> de predare-învăţare-evaluare pentru personalul didactic titular al sistemului naţional de învăţământ şi personalul didactic titular al unităţilor de învăţământ, angajat cu contract individual de muncă pe perioadă nedeterminată cu ore la nivel de unitate de învăţământ sau în unităţi de învăţământ din aceeaşi localitate ori la nivelul consorţiilor şcolare;</a:t>
            </a:r>
            <a:endParaRPr lang="en-US" sz="2800" dirty="0" smtClean="0">
              <a:latin typeface="+mj-lt"/>
            </a:endParaRPr>
          </a:p>
          <a:p>
            <a:pPr marL="514350" indent="-514350" algn="just">
              <a:lnSpc>
                <a:spcPct val="110000"/>
              </a:lnSpc>
              <a:buFont typeface="Wingdings" pitchFamily="2" charset="2"/>
              <a:buAutoNum type="alphaLcParenR"/>
            </a:pPr>
            <a:r>
              <a:rPr lang="ro-RO" sz="2800" b="1" dirty="0" smtClean="0">
                <a:latin typeface="+mj-lt"/>
              </a:rPr>
              <a:t>întregirea normei didactice </a:t>
            </a:r>
            <a:r>
              <a:rPr lang="ro-RO" sz="2800" dirty="0" smtClean="0">
                <a:latin typeface="+mj-lt"/>
              </a:rPr>
              <a:t>de predare-învăţare-evaluare pentru personalul didactic titular al sistemului naţional de învăţământ şi personalul didactic titular al unităţilor de învăţământ, angajat cu contract individual de muncă pe perioadă nedeterminată în două sau mai multe unităţi de învăţământ; </a:t>
            </a:r>
            <a:endParaRPr lang="en-US" sz="2800" dirty="0" smtClean="0">
              <a:latin typeface="+mj-lt"/>
            </a:endParaRPr>
          </a:p>
          <a:p>
            <a:pPr marL="514350" indent="-514350" eaLnBrk="1" hangingPunct="1">
              <a:lnSpc>
                <a:spcPct val="110000"/>
              </a:lnSpc>
              <a:buFont typeface="Wingdings" pitchFamily="2" charset="2"/>
              <a:buNone/>
            </a:pPr>
            <a:endParaRPr lang="ro-RO" sz="2600" dirty="0" smtClean="0">
              <a:latin typeface="+mj-lt"/>
            </a:endParaRP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2</a:t>
            </a:fld>
            <a:endParaRPr lang="ro-RO"/>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650336"/>
          </a:xfrm>
        </p:spPr>
        <p:txBody>
          <a:bodyPr>
            <a:normAutofit/>
          </a:bodyPr>
          <a:lstStyle/>
          <a:p>
            <a:r>
              <a:rPr lang="ro-RO" sz="3200" b="1" dirty="0" smtClean="0">
                <a:solidFill>
                  <a:srgbClr val="000099"/>
                </a:solidFill>
                <a:latin typeface="Calibri" pitchFamily="34" charset="0"/>
              </a:rPr>
              <a:t>Art. 57 – Ordine de rezolvare a RTA în şedinţa publică</a:t>
            </a:r>
            <a:endParaRPr lang="en-US" sz="3200" b="1" dirty="0"/>
          </a:p>
        </p:txBody>
      </p:sp>
      <p:sp>
        <p:nvSpPr>
          <p:cNvPr id="4" name="Rectangle 359"/>
          <p:cNvSpPr>
            <a:spLocks noGrp="1" noChangeArrowheads="1"/>
          </p:cNvSpPr>
          <p:nvPr>
            <p:ph idx="1"/>
          </p:nvPr>
        </p:nvSpPr>
        <p:spPr bwMode="auto">
          <a:xfrm>
            <a:off x="251520" y="1124744"/>
            <a:ext cx="8712968" cy="5472608"/>
          </a:xfrm>
          <a:prstGeom prst="rect">
            <a:avLst/>
          </a:prstGeom>
          <a:noFill/>
          <a:ln w="9525">
            <a:noFill/>
            <a:miter lim="800000"/>
            <a:headEnd/>
            <a:tailEnd/>
          </a:ln>
        </p:spPr>
        <p:txBody>
          <a:bodyPr>
            <a:normAutofit fontScale="92500"/>
          </a:bodyPr>
          <a:lstStyle/>
          <a:p>
            <a:pPr marL="342900" indent="-342900">
              <a:spcBef>
                <a:spcPct val="20000"/>
              </a:spcBef>
              <a:buFontTx/>
              <a:buAutoNum type="alphaLcParenR"/>
            </a:pPr>
            <a:r>
              <a:rPr lang="ro-RO" sz="1400" b="0" dirty="0">
                <a:latin typeface="Calibri" pitchFamily="34" charset="0"/>
              </a:rPr>
              <a:t>transferul titularului în </a:t>
            </a:r>
            <a:r>
              <a:rPr lang="ro-RO" sz="1400" b="0" dirty="0" smtClean="0">
                <a:latin typeface="Calibri" pitchFamily="34" charset="0"/>
              </a:rPr>
              <a:t>RTA </a:t>
            </a:r>
            <a:r>
              <a:rPr lang="ro-RO" sz="1400" b="0" dirty="0">
                <a:latin typeface="Calibri" pitchFamily="34" charset="0"/>
              </a:rPr>
              <a:t>consimţit între UPJ-uri, în baza acordurilor emise de către conducerile UPJ-urilor, în ordinea descrescătoare a </a:t>
            </a:r>
            <a:r>
              <a:rPr lang="ro-RO" sz="1400" b="0" dirty="0" smtClean="0">
                <a:latin typeface="Calibri" pitchFamily="34" charset="0"/>
              </a:rPr>
              <a:t>punctajului;</a:t>
            </a:r>
            <a:endParaRPr lang="ro-RO" sz="1400" b="0" dirty="0">
              <a:latin typeface="Calibri" pitchFamily="34" charset="0"/>
            </a:endParaRPr>
          </a:p>
          <a:p>
            <a:pPr marL="342900" indent="-342900">
              <a:spcBef>
                <a:spcPct val="20000"/>
              </a:spcBef>
              <a:buFontTx/>
              <a:buAutoNum type="alphaLcParenR"/>
            </a:pPr>
            <a:r>
              <a:rPr lang="ro-RO" sz="1400" b="0" dirty="0">
                <a:latin typeface="Calibri" pitchFamily="34" charset="0"/>
              </a:rPr>
              <a:t>soluţionarea </a:t>
            </a:r>
            <a:r>
              <a:rPr lang="ro-RO" sz="1400" b="0" dirty="0" smtClean="0">
                <a:latin typeface="Calibri" pitchFamily="34" charset="0"/>
              </a:rPr>
              <a:t>RTA </a:t>
            </a:r>
            <a:r>
              <a:rPr lang="ro-RO" sz="1400" b="0" dirty="0">
                <a:latin typeface="Calibri" pitchFamily="34" charset="0"/>
              </a:rPr>
              <a:t>în cadrul UPJ, în ordinea descrescătoare a punctajului. </a:t>
            </a:r>
            <a:r>
              <a:rPr lang="ro-RO" sz="1400" b="0" i="1" dirty="0">
                <a:solidFill>
                  <a:srgbClr val="3C8C93"/>
                </a:solidFill>
                <a:latin typeface="Calibri" pitchFamily="34" charset="0"/>
              </a:rPr>
              <a:t>Se face pe un alt post/ o altă catedră conform specializărilor, LEN, Centralizatorului şi </a:t>
            </a:r>
            <a:r>
              <a:rPr lang="ro-RO" sz="1400" b="0" i="1" dirty="0" smtClean="0">
                <a:solidFill>
                  <a:srgbClr val="3C8C93"/>
                </a:solidFill>
                <a:latin typeface="Calibri" pitchFamily="34" charset="0"/>
              </a:rPr>
              <a:t>Mobilităţii;</a:t>
            </a:r>
            <a:endParaRPr lang="ro-RO" sz="1400" b="0" dirty="0">
              <a:solidFill>
                <a:srgbClr val="3C8C93"/>
              </a:solidFill>
              <a:latin typeface="Calibri" pitchFamily="34" charset="0"/>
            </a:endParaRPr>
          </a:p>
          <a:p>
            <a:pPr marL="342900" indent="-342900">
              <a:spcBef>
                <a:spcPct val="20000"/>
              </a:spcBef>
              <a:buFontTx/>
              <a:buAutoNum type="alphaLcParenR"/>
            </a:pPr>
            <a:r>
              <a:rPr lang="ro-RO" sz="1400" b="0" dirty="0">
                <a:latin typeface="Calibri" pitchFamily="34" charset="0"/>
              </a:rPr>
              <a:t>soluţionarea </a:t>
            </a:r>
            <a:r>
              <a:rPr lang="ro-RO" sz="1400" b="0" dirty="0" smtClean="0">
                <a:latin typeface="Calibri" pitchFamily="34" charset="0"/>
              </a:rPr>
              <a:t>RTA </a:t>
            </a:r>
            <a:r>
              <a:rPr lang="ro-RO" sz="1400" b="0" dirty="0">
                <a:latin typeface="Calibri" pitchFamily="34" charset="0"/>
              </a:rPr>
              <a:t>la nivelul CŞ (</a:t>
            </a:r>
            <a:r>
              <a:rPr lang="ro-RO" sz="1400" b="0" i="1" dirty="0">
                <a:solidFill>
                  <a:srgbClr val="3C8C93"/>
                </a:solidFill>
                <a:latin typeface="Calibri" pitchFamily="34" charset="0"/>
              </a:rPr>
              <a:t>au prioritate titularii în specialitatea postului</a:t>
            </a:r>
            <a:r>
              <a:rPr lang="ro-RO" sz="1400" b="0" dirty="0">
                <a:latin typeface="Calibri" pitchFamily="34" charset="0"/>
              </a:rPr>
              <a:t>), în ordinea descrescătoare a </a:t>
            </a:r>
            <a:r>
              <a:rPr lang="ro-RO" sz="1400" b="0" dirty="0" smtClean="0">
                <a:latin typeface="Calibri" pitchFamily="34" charset="0"/>
              </a:rPr>
              <a:t>punctajului;</a:t>
            </a:r>
            <a:endParaRPr lang="ro-RO" sz="1400" b="0" dirty="0">
              <a:latin typeface="Calibri" pitchFamily="34" charset="0"/>
            </a:endParaRPr>
          </a:p>
          <a:p>
            <a:pPr marL="342900" indent="-342900">
              <a:spcBef>
                <a:spcPct val="20000"/>
              </a:spcBef>
              <a:buFontTx/>
              <a:buAutoNum type="alphaLcParenR"/>
            </a:pPr>
            <a:r>
              <a:rPr lang="ro-RO" sz="1400" b="0" dirty="0">
                <a:latin typeface="Calibri" pitchFamily="34" charset="0"/>
              </a:rPr>
              <a:t>solucţionarea </a:t>
            </a:r>
            <a:r>
              <a:rPr lang="ro-RO" sz="1400" b="0" dirty="0" smtClean="0">
                <a:latin typeface="Calibri" pitchFamily="34" charset="0"/>
              </a:rPr>
              <a:t>RTA </a:t>
            </a:r>
            <a:r>
              <a:rPr lang="ro-RO" sz="1400" b="0" dirty="0">
                <a:latin typeface="Calibri" pitchFamily="34" charset="0"/>
              </a:rPr>
              <a:t>la nivelul aceleiaşi localităţi (</a:t>
            </a:r>
            <a:r>
              <a:rPr lang="ro-RO" sz="1400" b="0" i="1" dirty="0">
                <a:solidFill>
                  <a:srgbClr val="3C8C93"/>
                </a:solidFill>
                <a:latin typeface="Calibri" pitchFamily="34" charset="0"/>
              </a:rPr>
              <a:t>au prioritate titularii în specialitatea postului</a:t>
            </a:r>
            <a:r>
              <a:rPr lang="ro-RO" sz="1400" b="0" dirty="0">
                <a:latin typeface="Calibri" pitchFamily="34" charset="0"/>
              </a:rPr>
              <a:t>), în ordinea descrescătoare a </a:t>
            </a:r>
            <a:r>
              <a:rPr lang="ro-RO" sz="1400" b="0" dirty="0" smtClean="0">
                <a:latin typeface="Calibri" pitchFamily="34" charset="0"/>
              </a:rPr>
              <a:t>punctajului;</a:t>
            </a:r>
            <a:endParaRPr lang="ro-RO" sz="1400" b="0" dirty="0">
              <a:latin typeface="Calibri" pitchFamily="34" charset="0"/>
            </a:endParaRPr>
          </a:p>
          <a:p>
            <a:pPr marL="342900" indent="-342900">
              <a:spcBef>
                <a:spcPct val="20000"/>
              </a:spcBef>
              <a:buFontTx/>
              <a:buAutoNum type="alphaLcParenR"/>
            </a:pPr>
            <a:r>
              <a:rPr lang="ro-RO" sz="1400" b="0" dirty="0">
                <a:latin typeface="Calibri" pitchFamily="34" charset="0"/>
              </a:rPr>
              <a:t>în situaţia în care </a:t>
            </a:r>
            <a:r>
              <a:rPr lang="ro-RO" sz="1400" b="0" dirty="0" smtClean="0">
                <a:latin typeface="Calibri" pitchFamily="34" charset="0"/>
              </a:rPr>
              <a:t>RTA </a:t>
            </a:r>
            <a:r>
              <a:rPr lang="ro-RO" sz="1400" b="0" dirty="0">
                <a:latin typeface="Calibri" pitchFamily="34" charset="0"/>
              </a:rPr>
              <a:t>nu poate fi soluţionată la nivelul judeţului, </a:t>
            </a:r>
            <a:r>
              <a:rPr lang="ro-RO" sz="1400" b="0" dirty="0" smtClean="0">
                <a:latin typeface="Calibri" pitchFamily="34" charset="0"/>
              </a:rPr>
              <a:t>RTA </a:t>
            </a:r>
            <a:r>
              <a:rPr lang="ro-RO" sz="1400" b="0" dirty="0">
                <a:latin typeface="Calibri" pitchFamily="34" charset="0"/>
              </a:rPr>
              <a:t>se soluţionează la UPJ din alt judeţ (au prioritate titularii în specialitatea postului), în ordinea descrescătoare a punctajului</a:t>
            </a:r>
            <a:r>
              <a:rPr lang="ro-RO" sz="1400" b="0" dirty="0">
                <a:solidFill>
                  <a:srgbClr val="3C8C93"/>
                </a:solidFill>
                <a:latin typeface="Calibri" pitchFamily="34" charset="0"/>
              </a:rPr>
              <a:t> </a:t>
            </a:r>
            <a:r>
              <a:rPr lang="ro-RO" sz="1400" b="0" i="1" dirty="0">
                <a:solidFill>
                  <a:srgbClr val="3C8C93"/>
                </a:solidFill>
                <a:latin typeface="Calibri" pitchFamily="34" charset="0"/>
              </a:rPr>
              <a:t>(e necesară la dosar adeverinţa eliberată de ISJ-ul din judeţul în care este titular, din care să rezulte că postul/ catedra ocupată – în anul şcolar 2012-2013 este în </a:t>
            </a:r>
            <a:r>
              <a:rPr lang="ro-RO" sz="1400" b="0" i="1" dirty="0" smtClean="0">
                <a:solidFill>
                  <a:srgbClr val="3C8C93"/>
                </a:solidFill>
                <a:latin typeface="Calibri" pitchFamily="34" charset="0"/>
              </a:rPr>
              <a:t>RTA </a:t>
            </a:r>
            <a:r>
              <a:rPr lang="ro-RO" sz="1400" b="0" i="1" dirty="0">
                <a:solidFill>
                  <a:srgbClr val="3C8C93"/>
                </a:solidFill>
                <a:latin typeface="Calibri" pitchFamily="34" charset="0"/>
              </a:rPr>
              <a:t>şi nu există posibilitatea soluţionării acesteia la nivelul judeţului în una sau cel mult două UPJ, cu precizarea numărului de cadre didactice aflate în </a:t>
            </a:r>
            <a:r>
              <a:rPr lang="ro-RO" sz="1400" b="0" i="1" dirty="0" smtClean="0">
                <a:solidFill>
                  <a:srgbClr val="3C8C93"/>
                </a:solidFill>
                <a:latin typeface="Calibri" pitchFamily="34" charset="0"/>
              </a:rPr>
              <a:t>RTA </a:t>
            </a:r>
            <a:r>
              <a:rPr lang="ro-RO" sz="1400" b="0" i="1" dirty="0">
                <a:solidFill>
                  <a:srgbClr val="3C8C93"/>
                </a:solidFill>
                <a:latin typeface="Calibri" pitchFamily="34" charset="0"/>
              </a:rPr>
              <a:t>şi a numărului de posturi/ catedre vacante la specialitatea respectivă, iar cererea de transfer pentru </a:t>
            </a:r>
            <a:r>
              <a:rPr lang="ro-RO" sz="1400" b="0" i="1" dirty="0" smtClean="0">
                <a:solidFill>
                  <a:srgbClr val="3C8C93"/>
                </a:solidFill>
                <a:latin typeface="Calibri" pitchFamily="34" charset="0"/>
              </a:rPr>
              <a:t>RTA </a:t>
            </a:r>
            <a:r>
              <a:rPr lang="ro-RO" sz="1400" b="0" i="1" dirty="0">
                <a:solidFill>
                  <a:srgbClr val="3C8C93"/>
                </a:solidFill>
                <a:latin typeface="Calibri" pitchFamily="34" charset="0"/>
              </a:rPr>
              <a:t>în alt judeţ a solicitantului a fost luată în evidenţă; </a:t>
            </a:r>
            <a:r>
              <a:rPr lang="ro-RO" sz="1400" i="1" dirty="0">
                <a:solidFill>
                  <a:srgbClr val="3C8C93"/>
                </a:solidFill>
                <a:latin typeface="Calibri" pitchFamily="34" charset="0"/>
              </a:rPr>
              <a:t>Aceste cadre vor face dovada domiciliului în judeţul în care solicită </a:t>
            </a:r>
            <a:r>
              <a:rPr lang="ro-RO" sz="1400" i="1" dirty="0" smtClean="0">
                <a:solidFill>
                  <a:srgbClr val="3C8C93"/>
                </a:solidFill>
                <a:latin typeface="Calibri" pitchFamily="34" charset="0"/>
              </a:rPr>
              <a:t>RTA</a:t>
            </a:r>
            <a:r>
              <a:rPr lang="ro-RO" sz="1400" i="1" dirty="0">
                <a:solidFill>
                  <a:srgbClr val="3C8C93"/>
                </a:solidFill>
                <a:latin typeface="Calibri" pitchFamily="34" charset="0"/>
              </a:rPr>
              <a:t>, până la data depunerii dosarului, cu BI/ CI/ adeverinţă de identitate</a:t>
            </a:r>
            <a:r>
              <a:rPr lang="ro-RO" sz="1400" b="0" i="1" dirty="0" smtClean="0">
                <a:solidFill>
                  <a:srgbClr val="3C8C93"/>
                </a:solidFill>
                <a:latin typeface="Calibri" pitchFamily="34" charset="0"/>
              </a:rPr>
              <a:t>);</a:t>
            </a:r>
            <a:endParaRPr lang="ro-RO" sz="1400" b="0" i="1" dirty="0">
              <a:solidFill>
                <a:srgbClr val="3C8C93"/>
              </a:solidFill>
              <a:latin typeface="Calibri" pitchFamily="34" charset="0"/>
            </a:endParaRPr>
          </a:p>
          <a:p>
            <a:pPr marL="342900" indent="-342900">
              <a:spcBef>
                <a:spcPct val="20000"/>
              </a:spcBef>
              <a:buFontTx/>
              <a:buChar char="•"/>
            </a:pPr>
            <a:r>
              <a:rPr lang="ro-RO" sz="1400" b="0" dirty="0">
                <a:latin typeface="Calibri" pitchFamily="34" charset="0"/>
              </a:rPr>
              <a:t>la punctaje egale, se aplică criteriile socio-umanitare în următoarea ordine:</a:t>
            </a:r>
          </a:p>
          <a:p>
            <a:pPr marL="800100" lvl="1" indent="-342900">
              <a:spcBef>
                <a:spcPct val="20000"/>
              </a:spcBef>
              <a:buFontTx/>
              <a:buChar char="•"/>
            </a:pPr>
            <a:r>
              <a:rPr lang="ro-RO" sz="1200" b="0" dirty="0">
                <a:latin typeface="Calibri" pitchFamily="34" charset="0"/>
              </a:rPr>
              <a:t>soţ/ soţie cu activitate în învăţământ în aceeaşi </a:t>
            </a:r>
            <a:r>
              <a:rPr lang="ro-RO" sz="1200" b="0" dirty="0" smtClean="0">
                <a:latin typeface="Calibri" pitchFamily="34" charset="0"/>
              </a:rPr>
              <a:t>localitate;</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soţ/ soţie cu domiciliul în aceeaşi </a:t>
            </a:r>
            <a:r>
              <a:rPr lang="ro-RO" sz="1200" b="0" dirty="0" smtClean="0">
                <a:latin typeface="Calibri" pitchFamily="34" charset="0"/>
              </a:rPr>
              <a:t>localitate;</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părinţi cu domiciliul în </a:t>
            </a:r>
            <a:r>
              <a:rPr lang="ro-RO" sz="1200" b="0" dirty="0" smtClean="0">
                <a:latin typeface="Calibri" pitchFamily="34" charset="0"/>
              </a:rPr>
              <a:t>localitate;</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motive de sănătate care nu permit părăsirea localităţii, demonstrat cu certificat medical eliberat de comisia de expertiză a capacităţii de </a:t>
            </a:r>
            <a:r>
              <a:rPr lang="ro-RO" sz="1200" b="0" dirty="0" smtClean="0">
                <a:latin typeface="Calibri" pitchFamily="34" charset="0"/>
              </a:rPr>
              <a:t>muncă;</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soţ/ soţie încadraţi în învăţământ în funcţii didactice sau </a:t>
            </a:r>
            <a:r>
              <a:rPr lang="ro-RO" sz="1200" b="0" dirty="0" smtClean="0">
                <a:latin typeface="Calibri" pitchFamily="34" charset="0"/>
              </a:rPr>
              <a:t>nedidactice;</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unic întreţinător de </a:t>
            </a:r>
            <a:r>
              <a:rPr lang="ro-RO" sz="1200" b="0" dirty="0" smtClean="0">
                <a:latin typeface="Calibri" pitchFamily="34" charset="0"/>
              </a:rPr>
              <a:t>familie;</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minori în </a:t>
            </a:r>
            <a:r>
              <a:rPr lang="ro-RO" sz="1200" b="0" dirty="0" smtClean="0">
                <a:latin typeface="Calibri" pitchFamily="34" charset="0"/>
              </a:rPr>
              <a:t>întreţinere;</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părinţi </a:t>
            </a:r>
            <a:r>
              <a:rPr lang="ro-RO" sz="1200" b="0" dirty="0" smtClean="0">
                <a:latin typeface="Calibri" pitchFamily="34" charset="0"/>
              </a:rPr>
              <a:t>bolnavi;</a:t>
            </a:r>
            <a:endParaRPr lang="ro-RO" sz="1200" b="0" dirty="0">
              <a:latin typeface="Calibri" pitchFamily="34" charset="0"/>
            </a:endParaRPr>
          </a:p>
          <a:p>
            <a:pPr marL="800100" lvl="1" indent="-342900">
              <a:spcBef>
                <a:spcPct val="20000"/>
              </a:spcBef>
              <a:buFontTx/>
              <a:buChar char="•"/>
            </a:pPr>
            <a:r>
              <a:rPr lang="ro-RO" sz="1200" b="0" dirty="0">
                <a:latin typeface="Calibri" pitchFamily="34" charset="0"/>
              </a:rPr>
              <a:t>proprietăţi imobiliare în localitate etc.</a:t>
            </a:r>
          </a:p>
        </p:txBody>
      </p:sp>
      <p:sp>
        <p:nvSpPr>
          <p:cNvPr id="5" name="Slide Number Placeholder 4"/>
          <p:cNvSpPr>
            <a:spLocks noGrp="1"/>
          </p:cNvSpPr>
          <p:nvPr>
            <p:ph type="sldNum" sz="quarter" idx="12"/>
          </p:nvPr>
        </p:nvSpPr>
        <p:spPr/>
        <p:txBody>
          <a:bodyPr/>
          <a:lstStyle/>
          <a:p>
            <a:pPr>
              <a:defRPr/>
            </a:pPr>
            <a:fld id="{8DB725A0-80AF-4BE8-9246-2A26E494714D}" type="slidenum">
              <a:rPr lang="ro-RO" smtClean="0"/>
              <a:pPr>
                <a:defRPr/>
              </a:pPr>
              <a:t>20</a:t>
            </a:fld>
            <a:endParaRPr lang="ro-RO"/>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650336"/>
          </a:xfrm>
        </p:spPr>
        <p:txBody>
          <a:bodyPr>
            <a:normAutofit/>
          </a:bodyPr>
          <a:lstStyle/>
          <a:p>
            <a:pPr algn="ctr"/>
            <a:r>
              <a:rPr lang="ro-RO" sz="3200" b="1" kern="0" dirty="0" smtClean="0">
                <a:solidFill>
                  <a:srgbClr val="000099"/>
                </a:solidFill>
                <a:latin typeface="Calibri" pitchFamily="34" charset="0"/>
              </a:rPr>
              <a:t>Art.53, 57(1a) – Transfer consimţit</a:t>
            </a:r>
            <a:endParaRPr lang="en-US" sz="3200" b="1" dirty="0"/>
          </a:p>
        </p:txBody>
      </p:sp>
      <p:sp>
        <p:nvSpPr>
          <p:cNvPr id="4" name="Rectangle 359"/>
          <p:cNvSpPr>
            <a:spLocks noGrp="1" noChangeArrowheads="1"/>
          </p:cNvSpPr>
          <p:nvPr>
            <p:ph idx="1"/>
          </p:nvPr>
        </p:nvSpPr>
        <p:spPr bwMode="auto">
          <a:xfrm>
            <a:off x="251520" y="1196752"/>
            <a:ext cx="8568952" cy="5400600"/>
          </a:xfrm>
          <a:prstGeom prst="rect">
            <a:avLst/>
          </a:prstGeom>
          <a:noFill/>
          <a:ln w="9525">
            <a:noFill/>
            <a:miter lim="800000"/>
            <a:headEnd/>
            <a:tailEnd/>
          </a:ln>
        </p:spPr>
        <p:txBody>
          <a:bodyPr>
            <a:normAutofit/>
          </a:bodyPr>
          <a:lstStyle/>
          <a:p>
            <a:pPr marL="342900" indent="-342900">
              <a:spcBef>
                <a:spcPct val="20000"/>
              </a:spcBef>
              <a:buFontTx/>
              <a:buChar char="•"/>
            </a:pPr>
            <a:r>
              <a:rPr lang="ro-RO" sz="1600" b="1" dirty="0">
                <a:latin typeface="Calibri" pitchFamily="34" charset="0"/>
              </a:rPr>
              <a:t>pentru transferarea titularului în </a:t>
            </a:r>
            <a:r>
              <a:rPr lang="ro-RO" sz="1600" b="1" dirty="0" smtClean="0">
                <a:latin typeface="Calibri" pitchFamily="34" charset="0"/>
              </a:rPr>
              <a:t>RTA </a:t>
            </a:r>
            <a:r>
              <a:rPr lang="ro-RO" sz="1600" b="1" dirty="0">
                <a:latin typeface="Calibri" pitchFamily="34" charset="0"/>
              </a:rPr>
              <a:t>prin consimţământ între </a:t>
            </a:r>
            <a:r>
              <a:rPr lang="ro-RO" sz="1600" b="1" dirty="0" smtClean="0">
                <a:latin typeface="Calibri" pitchFamily="34" charset="0"/>
              </a:rPr>
              <a:t>UPJ-uri:</a:t>
            </a:r>
            <a:endParaRPr lang="ro-RO" sz="1600" b="1" dirty="0">
              <a:latin typeface="Calibri" pitchFamily="34" charset="0"/>
            </a:endParaRPr>
          </a:p>
          <a:p>
            <a:pPr marL="720000" lvl="2" indent="-342900">
              <a:spcBef>
                <a:spcPts val="0"/>
              </a:spcBef>
              <a:buFontTx/>
              <a:buChar char="•"/>
            </a:pPr>
            <a:r>
              <a:rPr lang="ro-RO" sz="1400" b="0" dirty="0">
                <a:latin typeface="Calibri" pitchFamily="34" charset="0"/>
              </a:rPr>
              <a:t>titularul depune la UPJ cererea tip conform Anexei nr. 22 la </a:t>
            </a:r>
            <a:r>
              <a:rPr lang="ro-RO" sz="1400" b="0" dirty="0" smtClean="0">
                <a:latin typeface="Calibri" pitchFamily="34" charset="0"/>
              </a:rPr>
              <a:t>Mobilitate, </a:t>
            </a:r>
            <a:r>
              <a:rPr lang="ro-RO" sz="1400" b="0" dirty="0">
                <a:latin typeface="Calibri" pitchFamily="34" charset="0"/>
              </a:rPr>
              <a:t>însoţită de documentele menţionate pe cerere şi aprecierea sintetică a UPJ în care a intrat în </a:t>
            </a:r>
            <a:r>
              <a:rPr lang="ro-RO" sz="1400" b="0" dirty="0" smtClean="0">
                <a:latin typeface="Calibri" pitchFamily="34" charset="0"/>
              </a:rPr>
              <a:t>RTA </a:t>
            </a:r>
            <a:r>
              <a:rPr lang="ro-RO" sz="1400" b="0" dirty="0">
                <a:latin typeface="Calibri" pitchFamily="34" charset="0"/>
              </a:rPr>
              <a:t>– </a:t>
            </a:r>
            <a:r>
              <a:rPr lang="ro-RO" sz="1400" b="0" dirty="0">
                <a:solidFill>
                  <a:srgbClr val="FF0000"/>
                </a:solidFill>
                <a:latin typeface="Calibri" pitchFamily="34" charset="0"/>
              </a:rPr>
              <a:t>termen: </a:t>
            </a:r>
            <a:r>
              <a:rPr lang="ro-RO" sz="1400" b="0" dirty="0" smtClean="0">
                <a:solidFill>
                  <a:srgbClr val="FF0000"/>
                </a:solidFill>
                <a:latin typeface="Calibri" pitchFamily="34" charset="0"/>
              </a:rPr>
              <a:t>16-22.02.2012;</a:t>
            </a:r>
            <a:endParaRPr lang="ro-RO" sz="1400" b="0" dirty="0">
              <a:solidFill>
                <a:srgbClr val="FF0000"/>
              </a:solidFill>
              <a:latin typeface="Calibri" pitchFamily="34" charset="0"/>
            </a:endParaRPr>
          </a:p>
          <a:p>
            <a:pPr marL="720000" lvl="2" indent="-342900">
              <a:spcBef>
                <a:spcPts val="0"/>
              </a:spcBef>
              <a:buFontTx/>
              <a:buChar char="•"/>
            </a:pPr>
            <a:r>
              <a:rPr lang="ro-RO" sz="1400" b="0" dirty="0" smtClean="0">
                <a:latin typeface="Calibri" pitchFamily="34" charset="0"/>
              </a:rPr>
              <a:t>Comisia de mobilitate de la nivelul UPJ </a:t>
            </a:r>
            <a:r>
              <a:rPr lang="ro-RO" sz="1400" b="0" dirty="0">
                <a:latin typeface="Calibri" pitchFamily="34" charset="0"/>
              </a:rPr>
              <a:t>verifică dosarele, realizează ierarhizarea candidaţilor (dacă sunt mai multe cereri) conform punctajului stabilit potrivit Anexei nr. 2 la </a:t>
            </a:r>
            <a:r>
              <a:rPr lang="ro-RO" sz="1400" b="0" dirty="0" smtClean="0">
                <a:latin typeface="Calibri" pitchFamily="34" charset="0"/>
              </a:rPr>
              <a:t>Mobilitate </a:t>
            </a:r>
            <a:r>
              <a:rPr lang="ro-RO" sz="1400" b="0" dirty="0">
                <a:latin typeface="Calibri" pitchFamily="34" charset="0"/>
              </a:rPr>
              <a:t>şi selectează candidatul a cărui </a:t>
            </a:r>
            <a:r>
              <a:rPr lang="ro-RO" sz="1400" b="0" dirty="0" smtClean="0">
                <a:latin typeface="Calibri" pitchFamily="34" charset="0"/>
              </a:rPr>
              <a:t>RTA </a:t>
            </a:r>
            <a:r>
              <a:rPr lang="ro-RO" sz="1400" b="0" dirty="0">
                <a:latin typeface="Calibri" pitchFamily="34" charset="0"/>
              </a:rPr>
              <a:t>se realizează prin transfer prin consimţământ între UPJ-uri. </a:t>
            </a:r>
            <a:r>
              <a:rPr lang="ro-RO" sz="1400" dirty="0" smtClean="0">
                <a:latin typeface="Calibri" pitchFamily="34" charset="0"/>
              </a:rPr>
              <a:t>Comisia de mobilitate de la nivelul UPJ</a:t>
            </a:r>
            <a:r>
              <a:rPr lang="ro-RO" sz="1400" b="0" dirty="0" smtClean="0">
                <a:latin typeface="Calibri" pitchFamily="34" charset="0"/>
              </a:rPr>
              <a:t> </a:t>
            </a:r>
            <a:r>
              <a:rPr lang="ro-RO" sz="1400" b="0" dirty="0">
                <a:latin typeface="Calibri" pitchFamily="34" charset="0"/>
              </a:rPr>
              <a:t>va ţine seama dacă persoana selectată </a:t>
            </a:r>
            <a:r>
              <a:rPr lang="ro-RO" sz="1400" b="1" dirty="0">
                <a:latin typeface="Calibri" pitchFamily="34" charset="0"/>
              </a:rPr>
              <a:t>îndeplineşte consiţiile de studii, deţine avizele şi atestatele necesare ocupării postulu</a:t>
            </a:r>
            <a:r>
              <a:rPr lang="ro-RO" sz="1400" b="0" dirty="0">
                <a:latin typeface="Calibri" pitchFamily="34" charset="0"/>
              </a:rPr>
              <a:t>i – </a:t>
            </a:r>
            <a:r>
              <a:rPr lang="ro-RO" sz="1400" b="0" dirty="0">
                <a:solidFill>
                  <a:srgbClr val="FF0000"/>
                </a:solidFill>
                <a:latin typeface="Calibri" pitchFamily="34" charset="0"/>
              </a:rPr>
              <a:t>termen: 23-27.02.2012</a:t>
            </a:r>
          </a:p>
          <a:p>
            <a:pPr marL="720000" lvl="2" indent="-342900">
              <a:spcBef>
                <a:spcPts val="0"/>
              </a:spcBef>
              <a:buFontTx/>
              <a:buChar char="•"/>
            </a:pPr>
            <a:r>
              <a:rPr lang="ro-RO" sz="1400" dirty="0" smtClean="0">
                <a:latin typeface="Calibri" pitchFamily="34" charset="0"/>
              </a:rPr>
              <a:t>Comisia de mobilitate de la nivelul UPJ</a:t>
            </a:r>
            <a:r>
              <a:rPr lang="ro-RO" sz="1400" b="0" dirty="0" smtClean="0">
                <a:latin typeface="Calibri" pitchFamily="34" charset="0"/>
              </a:rPr>
              <a:t> </a:t>
            </a:r>
            <a:r>
              <a:rPr lang="ro-RO" sz="1400" b="0" dirty="0">
                <a:latin typeface="Calibri" pitchFamily="34" charset="0"/>
              </a:rPr>
              <a:t>înaintează propunerea la CA al UPJ prin raport scris – </a:t>
            </a:r>
            <a:r>
              <a:rPr lang="ro-RO" sz="1400" b="0" dirty="0">
                <a:solidFill>
                  <a:srgbClr val="FF0000"/>
                </a:solidFill>
                <a:latin typeface="Calibri" pitchFamily="34" charset="0"/>
              </a:rPr>
              <a:t>termen: 23-27.02.2012</a:t>
            </a:r>
            <a:endParaRPr lang="ro-RO" sz="1400" b="0" dirty="0">
              <a:latin typeface="Calibri" pitchFamily="34" charset="0"/>
            </a:endParaRPr>
          </a:p>
          <a:p>
            <a:pPr marL="720000" lvl="2" indent="-342900">
              <a:spcBef>
                <a:spcPts val="0"/>
              </a:spcBef>
              <a:buFontTx/>
              <a:buChar char="•"/>
            </a:pPr>
            <a:r>
              <a:rPr lang="ro-RO" sz="1400" b="0" dirty="0">
                <a:latin typeface="Calibri" pitchFamily="34" charset="0"/>
              </a:rPr>
              <a:t>CA al UPJ validează propunerea </a:t>
            </a:r>
            <a:r>
              <a:rPr lang="ro-RO" sz="1400" dirty="0" smtClean="0">
                <a:latin typeface="Calibri" pitchFamily="34" charset="0"/>
              </a:rPr>
              <a:t>Comisia de mobilitate de la nivelul UPJ</a:t>
            </a:r>
            <a:r>
              <a:rPr lang="ro-RO" sz="1400" b="0" dirty="0" smtClean="0">
                <a:latin typeface="Calibri" pitchFamily="34" charset="0"/>
              </a:rPr>
              <a:t> </a:t>
            </a:r>
            <a:r>
              <a:rPr lang="ro-RO" sz="1400" b="0" dirty="0">
                <a:latin typeface="Calibri" pitchFamily="34" charset="0"/>
              </a:rPr>
              <a:t>– </a:t>
            </a:r>
            <a:r>
              <a:rPr lang="ro-RO" sz="1400" b="0" dirty="0">
                <a:solidFill>
                  <a:srgbClr val="FF0000"/>
                </a:solidFill>
                <a:latin typeface="Calibri" pitchFamily="34" charset="0"/>
              </a:rPr>
              <a:t>termen: 23-27.02.2012</a:t>
            </a:r>
            <a:endParaRPr lang="ro-RO" sz="1400" b="0" dirty="0">
              <a:latin typeface="Calibri" pitchFamily="34" charset="0"/>
            </a:endParaRPr>
          </a:p>
          <a:p>
            <a:pPr marL="720000" lvl="2" indent="-342900">
              <a:spcBef>
                <a:spcPts val="0"/>
              </a:spcBef>
              <a:buFontTx/>
              <a:buChar char="•"/>
            </a:pPr>
            <a:r>
              <a:rPr lang="ro-RO" sz="1400" b="0" dirty="0">
                <a:latin typeface="Calibri" pitchFamily="34" charset="0"/>
              </a:rPr>
              <a:t>directorul emite acordul privind transferul cadrului didactic în unitate şi i-l înmânează cadrului didactic în vederea completării dosarului – </a:t>
            </a:r>
            <a:r>
              <a:rPr lang="ro-RO" sz="1400" b="0" dirty="0">
                <a:solidFill>
                  <a:srgbClr val="FF0000"/>
                </a:solidFill>
                <a:latin typeface="Calibri" pitchFamily="34" charset="0"/>
              </a:rPr>
              <a:t>termen: 23-27.02.2012</a:t>
            </a:r>
            <a:endParaRPr lang="ro-RO" sz="1400" b="0" dirty="0">
              <a:latin typeface="Calibri" pitchFamily="34" charset="0"/>
            </a:endParaRPr>
          </a:p>
          <a:p>
            <a:pPr marL="720000" lvl="2" indent="-342900">
              <a:spcBef>
                <a:spcPts val="0"/>
              </a:spcBef>
              <a:buFontTx/>
              <a:buChar char="•"/>
            </a:pPr>
            <a:r>
              <a:rPr lang="ro-RO" sz="1400" b="0" dirty="0">
                <a:latin typeface="Calibri" pitchFamily="34" charset="0"/>
              </a:rPr>
              <a:t>directorul înştiinţează </a:t>
            </a:r>
            <a:r>
              <a:rPr lang="ro-RO" sz="1400" b="0" dirty="0" smtClean="0">
                <a:latin typeface="Calibri" pitchFamily="34" charset="0"/>
              </a:rPr>
              <a:t>ISJ TM </a:t>
            </a:r>
            <a:r>
              <a:rPr lang="ro-RO" sz="1400" b="0" dirty="0">
                <a:latin typeface="Calibri" pitchFamily="34" charset="0"/>
              </a:rPr>
              <a:t>– </a:t>
            </a:r>
            <a:r>
              <a:rPr lang="ro-RO" sz="1400" dirty="0" smtClean="0">
                <a:latin typeface="Calibri" pitchFamily="34" charset="0"/>
              </a:rPr>
              <a:t>Comisia de mobilitate de la nivelul ISJ TM </a:t>
            </a:r>
            <a:r>
              <a:rPr lang="ro-RO" sz="1400" b="0" dirty="0" smtClean="0">
                <a:latin typeface="Calibri" pitchFamily="34" charset="0"/>
              </a:rPr>
              <a:t>şi Compartimentul MRU </a:t>
            </a:r>
            <a:r>
              <a:rPr lang="ro-RO" sz="1400" b="0" dirty="0">
                <a:latin typeface="Calibri" pitchFamily="34" charset="0"/>
              </a:rPr>
              <a:t>asupra acordării acordului – </a:t>
            </a:r>
            <a:r>
              <a:rPr lang="ro-RO" sz="1400" b="0" dirty="0">
                <a:solidFill>
                  <a:srgbClr val="FF0000"/>
                </a:solidFill>
                <a:latin typeface="Calibri" pitchFamily="34" charset="0"/>
              </a:rPr>
              <a:t>termen: 23-27.02.2012</a:t>
            </a:r>
            <a:endParaRPr lang="ro-RO" sz="1400" b="0" dirty="0">
              <a:latin typeface="Calibri" pitchFamily="34" charset="0"/>
            </a:endParaRPr>
          </a:p>
          <a:p>
            <a:pPr marL="342900" indent="-342900">
              <a:spcBef>
                <a:spcPct val="20000"/>
              </a:spcBef>
              <a:buFontTx/>
              <a:buChar char="•"/>
            </a:pPr>
            <a:r>
              <a:rPr lang="ro-RO" sz="1600" b="1" dirty="0">
                <a:latin typeface="Calibri" pitchFamily="34" charset="0"/>
              </a:rPr>
              <a:t>după acestea, cadrul didactic în cauză urmează paşii necesari ca şi celelalte cadre didactice aflate în </a:t>
            </a:r>
            <a:r>
              <a:rPr lang="ro-RO" sz="1600" b="1" dirty="0" smtClean="0">
                <a:latin typeface="Calibri" pitchFamily="34" charset="0"/>
              </a:rPr>
              <a:t>RTA</a:t>
            </a:r>
            <a:r>
              <a:rPr lang="ro-RO" sz="1600" b="1" dirty="0">
                <a:latin typeface="Calibri" pitchFamily="34" charset="0"/>
              </a:rPr>
              <a:t>:</a:t>
            </a:r>
          </a:p>
          <a:p>
            <a:pPr marL="720000" lvl="2" indent="-342900">
              <a:spcBef>
                <a:spcPts val="0"/>
              </a:spcBef>
              <a:buFontTx/>
              <a:buChar char="•"/>
            </a:pPr>
            <a:r>
              <a:rPr lang="ro-RO" sz="1400" b="0" dirty="0">
                <a:latin typeface="Calibri" pitchFamily="34" charset="0"/>
              </a:rPr>
              <a:t>în perioada </a:t>
            </a:r>
            <a:r>
              <a:rPr lang="ro-RO" sz="1400" b="0" dirty="0">
                <a:solidFill>
                  <a:srgbClr val="FF0000"/>
                </a:solidFill>
                <a:latin typeface="Calibri" pitchFamily="34" charset="0"/>
              </a:rPr>
              <a:t>28.02-06.03.2012</a:t>
            </a:r>
            <a:r>
              <a:rPr lang="ro-RO" sz="1400" b="0" dirty="0">
                <a:latin typeface="Calibri" pitchFamily="34" charset="0"/>
              </a:rPr>
              <a:t> – depunerea dosarului la </a:t>
            </a:r>
            <a:r>
              <a:rPr lang="ro-RO" sz="1400" b="0" dirty="0" smtClean="0">
                <a:latin typeface="Calibri" pitchFamily="34" charset="0"/>
              </a:rPr>
              <a:t>ISJ TM;</a:t>
            </a:r>
            <a:endParaRPr lang="ro-RO" sz="1400" b="0" dirty="0">
              <a:latin typeface="Calibri" pitchFamily="34" charset="0"/>
            </a:endParaRPr>
          </a:p>
          <a:p>
            <a:pPr marL="720000" lvl="2" indent="-342900">
              <a:spcBef>
                <a:spcPts val="0"/>
              </a:spcBef>
              <a:buFontTx/>
              <a:buChar char="•"/>
            </a:pPr>
            <a:r>
              <a:rPr lang="ro-RO" sz="1400" b="0" dirty="0">
                <a:solidFill>
                  <a:srgbClr val="3C8C93"/>
                </a:solidFill>
                <a:latin typeface="Calibri" pitchFamily="34" charset="0"/>
              </a:rPr>
              <a:t>pentru catedrele religie</a:t>
            </a:r>
            <a:r>
              <a:rPr lang="ro-RO" sz="1400" b="0" dirty="0">
                <a:latin typeface="Calibri" pitchFamily="34" charset="0"/>
              </a:rPr>
              <a:t>, se anexează la dosar avizul cultului, iar pentru catedrele din discipline teologice de specialitate din seminarii/ licee teologice se anexează avizul special al </a:t>
            </a:r>
            <a:r>
              <a:rPr lang="ro-RO" sz="1400" b="0" dirty="0" smtClean="0">
                <a:latin typeface="Calibri" pitchFamily="34" charset="0"/>
              </a:rPr>
              <a:t>cultului;</a:t>
            </a:r>
            <a:endParaRPr lang="ro-RO" sz="1400" b="0" dirty="0">
              <a:latin typeface="Calibri" pitchFamily="34" charset="0"/>
            </a:endParaRPr>
          </a:p>
          <a:p>
            <a:pPr marL="720000" lvl="2" indent="-342900">
              <a:spcBef>
                <a:spcPts val="0"/>
              </a:spcBef>
              <a:buFontTx/>
              <a:buChar char="•"/>
            </a:pPr>
            <a:r>
              <a:rPr lang="ro-RO" sz="1400" b="0" dirty="0">
                <a:solidFill>
                  <a:srgbClr val="3C8C93"/>
                </a:solidFill>
                <a:latin typeface="Calibri" pitchFamily="34" charset="0"/>
              </a:rPr>
              <a:t>pentru catedrele de la clasele de învăţător-educatoare</a:t>
            </a:r>
            <a:r>
              <a:rPr lang="ro-RO" sz="1400" b="0" dirty="0">
                <a:latin typeface="Calibri" pitchFamily="34" charset="0"/>
              </a:rPr>
              <a:t>, se anexează avizul inspectorului şcolar de specialitate şi al directorului, cu privire la competenţele de îndrumare a practicii </a:t>
            </a:r>
            <a:r>
              <a:rPr lang="ro-RO" sz="1400" b="0" dirty="0" smtClean="0">
                <a:latin typeface="Calibri" pitchFamily="34" charset="0"/>
              </a:rPr>
              <a:t>pedagogice;</a:t>
            </a:r>
            <a:endParaRPr lang="ro-RO" sz="1400" b="0" dirty="0">
              <a:latin typeface="Calibri" pitchFamily="34" charset="0"/>
            </a:endParaRPr>
          </a:p>
          <a:p>
            <a:pPr marL="720000" lvl="2" indent="-342900">
              <a:spcBef>
                <a:spcPts val="0"/>
              </a:spcBef>
              <a:buFontTx/>
              <a:buChar char="•"/>
            </a:pPr>
            <a:r>
              <a:rPr lang="ro-RO" sz="1400" b="0" dirty="0">
                <a:solidFill>
                  <a:srgbClr val="3C8C93"/>
                </a:solidFill>
                <a:latin typeface="Calibri" pitchFamily="34" charset="0"/>
              </a:rPr>
              <a:t>pentru posturile din UPJ particulare</a:t>
            </a:r>
            <a:r>
              <a:rPr lang="ro-RO" sz="1400" b="0" dirty="0">
                <a:latin typeface="Calibri" pitchFamily="34" charset="0"/>
              </a:rPr>
              <a:t>, se anexează la dosar avizul UPJ </a:t>
            </a:r>
            <a:r>
              <a:rPr lang="ro-RO" sz="1400" b="0" dirty="0" smtClean="0">
                <a:latin typeface="Calibri" pitchFamily="34" charset="0"/>
              </a:rPr>
              <a:t>respective.</a:t>
            </a:r>
            <a:endParaRPr lang="ro-RO" sz="1400" b="0" dirty="0">
              <a:latin typeface="Calibri" pitchFamily="34" charset="0"/>
            </a:endParaRPr>
          </a:p>
        </p:txBody>
      </p:sp>
      <p:sp>
        <p:nvSpPr>
          <p:cNvPr id="5" name="Slide Number Placeholder 4"/>
          <p:cNvSpPr>
            <a:spLocks noGrp="1"/>
          </p:cNvSpPr>
          <p:nvPr>
            <p:ph type="sldNum" sz="quarter" idx="12"/>
          </p:nvPr>
        </p:nvSpPr>
        <p:spPr/>
        <p:txBody>
          <a:bodyPr/>
          <a:lstStyle/>
          <a:p>
            <a:pPr>
              <a:defRPr/>
            </a:pPr>
            <a:fld id="{8DB725A0-80AF-4BE8-9246-2A26E494714D}" type="slidenum">
              <a:rPr lang="ro-RO" smtClean="0"/>
              <a:pPr>
                <a:defRPr/>
              </a:pPr>
              <a:t>21</a:t>
            </a:fld>
            <a:endParaRPr lang="ro-RO"/>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578328"/>
          </a:xfrm>
        </p:spPr>
        <p:txBody>
          <a:bodyPr>
            <a:normAutofit/>
          </a:bodyPr>
          <a:lstStyle/>
          <a:p>
            <a:pPr algn="ctr"/>
            <a:r>
              <a:rPr lang="ro-RO" sz="3200" b="1" kern="0" dirty="0" smtClean="0">
                <a:solidFill>
                  <a:srgbClr val="000099"/>
                </a:solidFill>
                <a:latin typeface="Calibri" pitchFamily="34" charset="0"/>
              </a:rPr>
              <a:t>Art. 62-63 – Titularizarea prin LEN, art. 253</a:t>
            </a:r>
            <a:endParaRPr lang="en-US" sz="3200" b="1" dirty="0"/>
          </a:p>
        </p:txBody>
      </p:sp>
      <p:sp>
        <p:nvSpPr>
          <p:cNvPr id="4" name="Rectangle 3"/>
          <p:cNvSpPr txBox="1">
            <a:spLocks noGrp="1" noChangeArrowheads="1"/>
          </p:cNvSpPr>
          <p:nvPr>
            <p:ph idx="1"/>
          </p:nvPr>
        </p:nvSpPr>
        <p:spPr bwMode="auto">
          <a:xfrm>
            <a:off x="457200" y="980728"/>
            <a:ext cx="8229600" cy="5688632"/>
          </a:xfrm>
          <a:prstGeom prst="rect">
            <a:avLst/>
          </a:prstGeom>
          <a:noFill/>
          <a:ln w="9525">
            <a:noFill/>
            <a:miter lim="800000"/>
            <a:headEnd/>
            <a:tailEnd/>
          </a:ln>
        </p:spPr>
        <p:txBody>
          <a:bodyPr>
            <a:normAutofit/>
          </a:bodyPr>
          <a:lstStyle/>
          <a:p>
            <a:pPr marL="342900" indent="-342900">
              <a:spcBef>
                <a:spcPts val="0"/>
              </a:spcBef>
              <a:buFontTx/>
              <a:buChar char="•"/>
            </a:pPr>
            <a:r>
              <a:rPr lang="ro-RO" sz="1600" b="0" dirty="0">
                <a:latin typeface="Calibri" pitchFamily="34" charset="0"/>
              </a:rPr>
              <a:t>cadrele didactice încadrate în 2010-2011, care au participat la concursul naţional unic de titularizare în </a:t>
            </a:r>
            <a:r>
              <a:rPr lang="ro-RO" sz="1600" b="1" dirty="0">
                <a:latin typeface="Calibri" pitchFamily="34" charset="0"/>
              </a:rPr>
              <a:t>iulie 2008</a:t>
            </a:r>
            <a:r>
              <a:rPr lang="ro-RO" sz="1600" b="0" dirty="0">
                <a:latin typeface="Calibri" pitchFamily="34" charset="0"/>
              </a:rPr>
              <a:t>, </a:t>
            </a:r>
            <a:r>
              <a:rPr lang="ro-RO" sz="1600" b="1" dirty="0">
                <a:latin typeface="Calibri" pitchFamily="34" charset="0"/>
              </a:rPr>
              <a:t>iulie 2009</a:t>
            </a:r>
            <a:r>
              <a:rPr lang="ro-RO" sz="1600" b="0" dirty="0">
                <a:latin typeface="Calibri" pitchFamily="34" charset="0"/>
              </a:rPr>
              <a:t>, </a:t>
            </a:r>
            <a:r>
              <a:rPr lang="ro-RO" sz="1600" b="1" dirty="0">
                <a:latin typeface="Calibri" pitchFamily="34" charset="0"/>
              </a:rPr>
              <a:t>iulie 2010 </a:t>
            </a:r>
            <a:r>
              <a:rPr lang="ro-RO" sz="1600" b="0" dirty="0">
                <a:latin typeface="Calibri" pitchFamily="34" charset="0"/>
              </a:rPr>
              <a:t>şi care au obţinut </a:t>
            </a:r>
            <a:r>
              <a:rPr lang="ro-RO" sz="1600" b="1" dirty="0">
                <a:latin typeface="Calibri" pitchFamily="34" charset="0"/>
              </a:rPr>
              <a:t>cel puţin </a:t>
            </a:r>
            <a:r>
              <a:rPr lang="ro-RO" sz="1600" b="0" dirty="0">
                <a:latin typeface="Calibri" pitchFamily="34" charset="0"/>
              </a:rPr>
              <a:t>7 şi au ocupat un post didactic </a:t>
            </a:r>
            <a:r>
              <a:rPr lang="ro-RO" sz="1600" dirty="0">
                <a:solidFill>
                  <a:srgbClr val="FF0000"/>
                </a:solidFill>
                <a:latin typeface="Calibri" pitchFamily="34" charset="0"/>
              </a:rPr>
              <a:t>devin titulare</a:t>
            </a:r>
            <a:r>
              <a:rPr lang="ro-RO" sz="1600" b="0" dirty="0">
                <a:latin typeface="Calibri" pitchFamily="34" charset="0"/>
              </a:rPr>
              <a:t>, dacă:</a:t>
            </a:r>
          </a:p>
          <a:p>
            <a:pPr marL="800100" lvl="1" indent="-342900">
              <a:spcBef>
                <a:spcPts val="0"/>
              </a:spcBef>
              <a:buFontTx/>
              <a:buChar char="•"/>
            </a:pPr>
            <a:r>
              <a:rPr lang="ro-RO" sz="1600" b="0" dirty="0">
                <a:latin typeface="Calibri" pitchFamily="34" charset="0"/>
              </a:rPr>
              <a:t>postul nu a fost ocupat în </a:t>
            </a:r>
            <a:r>
              <a:rPr lang="ro-RO" sz="1600" b="0" dirty="0" smtClean="0">
                <a:latin typeface="Calibri" pitchFamily="34" charset="0"/>
              </a:rPr>
              <a:t>RTA;</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a fost repartizat prin suplinire, continuitate prin suplinire, suplinire cu post redus, în 2011-2012 doar în judeţul </a:t>
            </a:r>
            <a:r>
              <a:rPr lang="ro-RO" sz="1600" b="0" dirty="0" smtClean="0">
                <a:latin typeface="Calibri" pitchFamily="34" charset="0"/>
              </a:rPr>
              <a:t>TM </a:t>
            </a:r>
            <a:r>
              <a:rPr lang="ro-RO" sz="1600" b="0" dirty="0">
                <a:latin typeface="Calibri" pitchFamily="34" charset="0"/>
              </a:rPr>
              <a:t>în una sau două </a:t>
            </a:r>
            <a:r>
              <a:rPr lang="ro-RO" sz="1600" b="0" dirty="0" smtClean="0">
                <a:latin typeface="Calibri" pitchFamily="34" charset="0"/>
              </a:rPr>
              <a:t>UPJ;</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a fost repartizat în şedinţă publică organizată până la data începerii cursurilor anului şcolar </a:t>
            </a:r>
            <a:r>
              <a:rPr lang="ro-RO" sz="1600" b="0" dirty="0" smtClean="0">
                <a:latin typeface="Calibri" pitchFamily="34" charset="0"/>
              </a:rPr>
              <a:t>2011-2012;</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deţine gradul didactic </a:t>
            </a:r>
            <a:r>
              <a:rPr lang="ro-RO" sz="1600" b="0" dirty="0" smtClean="0">
                <a:latin typeface="Calibri" pitchFamily="34" charset="0"/>
              </a:rPr>
              <a:t>definitiv;</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postul este complet şi este constituit potrivit </a:t>
            </a:r>
            <a:r>
              <a:rPr lang="ro-RO" sz="1600" b="0" dirty="0" smtClean="0">
                <a:latin typeface="Calibri" pitchFamily="34" charset="0"/>
              </a:rPr>
              <a:t>art. 38 alin. (3</a:t>
            </a:r>
            <a:r>
              <a:rPr lang="ro-RO" sz="1600" b="0" dirty="0">
                <a:latin typeface="Calibri" pitchFamily="34" charset="0"/>
              </a:rPr>
              <a:t>) </a:t>
            </a:r>
            <a:r>
              <a:rPr lang="ro-RO" sz="1600" b="0" dirty="0" smtClean="0">
                <a:latin typeface="Calibri" pitchFamily="34" charset="0"/>
              </a:rPr>
              <a:t>din Mobilitate şi </a:t>
            </a:r>
            <a:r>
              <a:rPr lang="ro-RO" sz="1600" b="0" dirty="0">
                <a:latin typeface="Calibri" pitchFamily="34" charset="0"/>
              </a:rPr>
              <a:t>are o viabilitate de cel puţin 4 </a:t>
            </a:r>
            <a:r>
              <a:rPr lang="ro-RO" sz="1600" b="0" dirty="0" smtClean="0">
                <a:latin typeface="Calibri" pitchFamily="34" charset="0"/>
              </a:rPr>
              <a:t>ani;</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respectă condiţiile de ocupare a postului (Centralizator, </a:t>
            </a:r>
            <a:r>
              <a:rPr lang="ro-RO" sz="1600" b="0" dirty="0" smtClean="0">
                <a:latin typeface="Calibri" pitchFamily="34" charset="0"/>
              </a:rPr>
              <a:t>Mobilitate, </a:t>
            </a:r>
            <a:r>
              <a:rPr lang="ro-RO" sz="1600" b="0" dirty="0">
                <a:latin typeface="Calibri" pitchFamily="34" charset="0"/>
              </a:rPr>
              <a:t>LEN</a:t>
            </a:r>
            <a:r>
              <a:rPr lang="ro-RO" sz="1600" b="0" dirty="0" smtClean="0">
                <a:latin typeface="Calibri" pitchFamily="34" charset="0"/>
              </a:rPr>
              <a:t>);</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are avizele şi atestatele necesare ocupării </a:t>
            </a:r>
            <a:r>
              <a:rPr lang="ro-RO" sz="1600" b="0" dirty="0" smtClean="0">
                <a:latin typeface="Calibri" pitchFamily="34" charset="0"/>
              </a:rPr>
              <a:t>postului;</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CA al UPJ este de </a:t>
            </a:r>
            <a:r>
              <a:rPr lang="ro-RO" sz="1600" b="0" dirty="0" smtClean="0">
                <a:latin typeface="Calibri" pitchFamily="34" charset="0"/>
              </a:rPr>
              <a:t>acord.</a:t>
            </a:r>
            <a:endParaRPr lang="ro-RO" sz="1600" b="0" dirty="0">
              <a:latin typeface="Calibri" pitchFamily="34" charset="0"/>
            </a:endParaRPr>
          </a:p>
          <a:p>
            <a:pPr marL="342900" indent="-342900">
              <a:spcBef>
                <a:spcPts val="0"/>
              </a:spcBef>
              <a:buFontTx/>
              <a:buChar char="•"/>
            </a:pPr>
            <a:r>
              <a:rPr lang="ro-RO" sz="1600" b="0" dirty="0">
                <a:solidFill>
                  <a:srgbClr val="FF0000"/>
                </a:solidFill>
                <a:latin typeface="Calibri" pitchFamily="34" charset="0"/>
              </a:rPr>
              <a:t>dacă un post este solicitat de mai multe cadre didactice</a:t>
            </a:r>
            <a:r>
              <a:rPr lang="ro-RO" sz="1600" b="0" dirty="0">
                <a:latin typeface="Calibri" pitchFamily="34" charset="0"/>
              </a:rPr>
              <a:t>, care îndeplinesc cele de mai sus, pentru departajare se ia în calcul nota cea mai mare de la concursurile din iulie 2008, iulie 2009 şi/ sau iulie 2010. La note egale se aplică în ordine:</a:t>
            </a:r>
          </a:p>
          <a:p>
            <a:pPr marL="800100" lvl="1" indent="-342900">
              <a:spcBef>
                <a:spcPts val="0"/>
              </a:spcBef>
              <a:buFontTx/>
              <a:buChar char="•"/>
            </a:pPr>
            <a:r>
              <a:rPr lang="ro-RO" sz="1600" b="0" dirty="0">
                <a:latin typeface="Calibri" pitchFamily="34" charset="0"/>
              </a:rPr>
              <a:t>punctajul cel mai mare, conform Anexei nr. 2 la </a:t>
            </a:r>
            <a:r>
              <a:rPr lang="ro-RO" sz="1600" b="0" dirty="0" smtClean="0">
                <a:latin typeface="Calibri" pitchFamily="34" charset="0"/>
              </a:rPr>
              <a:t>Mobilitate;</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media aritmetică (4 zecimale) prin trunchiere a mediei anilor de studiu şi a mediei examenului de licenţă/ stat/ absolvire (pentru absolvenţii liceelor pedagogice media anilor de studiu şi media examenului de bacalaureat/ absolvire</a:t>
            </a:r>
            <a:r>
              <a:rPr lang="ro-RO" sz="1600" b="0" dirty="0" smtClean="0">
                <a:latin typeface="Calibri" pitchFamily="34" charset="0"/>
              </a:rPr>
              <a:t>);</a:t>
            </a:r>
            <a:endParaRPr lang="ro-RO" sz="1600" b="0" dirty="0">
              <a:latin typeface="Calibri" pitchFamily="34" charset="0"/>
            </a:endParaRPr>
          </a:p>
          <a:p>
            <a:pPr marL="800100" lvl="1" indent="-342900">
              <a:spcBef>
                <a:spcPts val="0"/>
              </a:spcBef>
              <a:buFontTx/>
              <a:buChar char="•"/>
            </a:pPr>
            <a:r>
              <a:rPr lang="ro-RO" sz="1600" b="0" dirty="0">
                <a:latin typeface="Calibri" pitchFamily="34" charset="0"/>
              </a:rPr>
              <a:t>domiciliul în localitatea în care este </a:t>
            </a:r>
            <a:r>
              <a:rPr lang="ro-RO" sz="1600" b="0" dirty="0" smtClean="0">
                <a:latin typeface="Calibri" pitchFamily="34" charset="0"/>
              </a:rPr>
              <a:t>postul.</a:t>
            </a:r>
            <a:endParaRPr lang="ro-RO" sz="1600" b="0" dirty="0">
              <a:latin typeface="Calibri" pitchFamily="34" charset="0"/>
            </a:endParaRPr>
          </a:p>
        </p:txBody>
      </p:sp>
      <p:sp>
        <p:nvSpPr>
          <p:cNvPr id="5" name="Slide Number Placeholder 4"/>
          <p:cNvSpPr>
            <a:spLocks noGrp="1"/>
          </p:cNvSpPr>
          <p:nvPr>
            <p:ph type="sldNum" sz="quarter" idx="12"/>
          </p:nvPr>
        </p:nvSpPr>
        <p:spPr/>
        <p:txBody>
          <a:bodyPr/>
          <a:lstStyle/>
          <a:p>
            <a:pPr>
              <a:defRPr/>
            </a:pPr>
            <a:fld id="{8DB725A0-80AF-4BE8-9246-2A26E494714D}" type="slidenum">
              <a:rPr lang="ro-RO" smtClean="0"/>
              <a:pPr>
                <a:defRPr/>
              </a:pPr>
              <a:t>22</a:t>
            </a:fld>
            <a:endParaRPr lang="ro-RO"/>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txBox="1">
            <a:spLocks noChangeArrowheads="1"/>
          </p:cNvSpPr>
          <p:nvPr/>
        </p:nvSpPr>
        <p:spPr bwMode="auto">
          <a:xfrm>
            <a:off x="251520" y="1066800"/>
            <a:ext cx="5544616" cy="457200"/>
          </a:xfrm>
          <a:prstGeom prst="rect">
            <a:avLst/>
          </a:prstGeom>
          <a:solidFill>
            <a:srgbClr val="33CC33"/>
          </a:solidFill>
          <a:ln w="9525">
            <a:noFill/>
            <a:miter lim="800000"/>
            <a:headEnd/>
            <a:tailEnd/>
          </a:ln>
          <a:effectLst/>
        </p:spPr>
        <p:txBody>
          <a:bodyPr/>
          <a:lstStyle/>
          <a:p>
            <a:pPr marL="342900" indent="-342900">
              <a:lnSpc>
                <a:spcPct val="80000"/>
              </a:lnSpc>
              <a:spcBef>
                <a:spcPct val="20000"/>
              </a:spcBef>
              <a:buFontTx/>
              <a:buChar char="•"/>
              <a:defRPr/>
            </a:pPr>
            <a:r>
              <a:rPr lang="ro-RO" sz="1700" b="0" kern="0" dirty="0">
                <a:latin typeface="Calibri" pitchFamily="34" charset="0"/>
              </a:rPr>
              <a:t>cadrele didactice depun la UPJ o cerere conform Anexei nr. 3 la </a:t>
            </a:r>
            <a:r>
              <a:rPr lang="ro-RO" sz="1700" b="0" kern="0" dirty="0" smtClean="0">
                <a:latin typeface="Calibri" pitchFamily="34" charset="0"/>
              </a:rPr>
              <a:t>Mobilitate.</a:t>
            </a:r>
            <a:endParaRPr lang="ro-RO" sz="1700" b="0" kern="0" dirty="0">
              <a:latin typeface="Calibri" pitchFamily="34" charset="0"/>
            </a:endParaRPr>
          </a:p>
        </p:txBody>
      </p:sp>
      <p:sp>
        <p:nvSpPr>
          <p:cNvPr id="15" name="Rectangle 3"/>
          <p:cNvSpPr txBox="1">
            <a:spLocks noChangeArrowheads="1"/>
          </p:cNvSpPr>
          <p:nvPr/>
        </p:nvSpPr>
        <p:spPr bwMode="auto">
          <a:xfrm>
            <a:off x="251520" y="1600200"/>
            <a:ext cx="5544616" cy="609600"/>
          </a:xfrm>
          <a:prstGeom prst="rect">
            <a:avLst/>
          </a:prstGeom>
          <a:solidFill>
            <a:srgbClr val="66FF66"/>
          </a:solidFill>
          <a:ln w="9525">
            <a:noFill/>
            <a:miter lim="800000"/>
            <a:headEnd/>
            <a:tailEnd/>
          </a:ln>
        </p:spPr>
        <p:txBody>
          <a:bodyPr/>
          <a:lstStyle/>
          <a:p>
            <a:pPr marL="342900" indent="-342900">
              <a:lnSpc>
                <a:spcPct val="80000"/>
              </a:lnSpc>
              <a:spcBef>
                <a:spcPct val="20000"/>
              </a:spcBef>
              <a:buFontTx/>
              <a:buChar char="•"/>
            </a:pPr>
            <a:r>
              <a:rPr lang="ro-RO" sz="1700" b="0" dirty="0">
                <a:latin typeface="Calibri" pitchFamily="34" charset="0"/>
              </a:rPr>
              <a:t>CA al UPJ analizează cererile individuale şi comunică cadrelor didactice motivele acordului/ refuzului </a:t>
            </a:r>
            <a:r>
              <a:rPr lang="ro-RO" sz="1700" b="0" dirty="0" smtClean="0">
                <a:latin typeface="Calibri" pitchFamily="34" charset="0"/>
              </a:rPr>
              <a:t>titularizării.</a:t>
            </a:r>
            <a:endParaRPr lang="ro-RO" sz="1700" b="0" dirty="0">
              <a:latin typeface="Calibri" pitchFamily="34" charset="0"/>
            </a:endParaRPr>
          </a:p>
        </p:txBody>
      </p:sp>
      <p:sp>
        <p:nvSpPr>
          <p:cNvPr id="16" name="Rectangle 3"/>
          <p:cNvSpPr txBox="1">
            <a:spLocks noChangeArrowheads="1"/>
          </p:cNvSpPr>
          <p:nvPr/>
        </p:nvSpPr>
        <p:spPr bwMode="auto">
          <a:xfrm>
            <a:off x="251520" y="2286000"/>
            <a:ext cx="5544616" cy="228600"/>
          </a:xfrm>
          <a:prstGeom prst="rect">
            <a:avLst/>
          </a:prstGeom>
          <a:solidFill>
            <a:srgbClr val="99FF99"/>
          </a:solidFill>
          <a:ln w="9525">
            <a:noFill/>
            <a:miter lim="800000"/>
            <a:headEnd/>
            <a:tailEnd/>
          </a:ln>
        </p:spPr>
        <p:txBody>
          <a:bodyPr/>
          <a:lstStyle/>
          <a:p>
            <a:pPr marL="342900" indent="-342900">
              <a:lnSpc>
                <a:spcPct val="80000"/>
              </a:lnSpc>
              <a:spcBef>
                <a:spcPct val="20000"/>
              </a:spcBef>
              <a:buFontTx/>
              <a:buChar char="•"/>
            </a:pPr>
            <a:r>
              <a:rPr lang="ro-RO" sz="1700" b="0" dirty="0">
                <a:latin typeface="Calibri" pitchFamily="34" charset="0"/>
              </a:rPr>
              <a:t>CA al UPJ comunică </a:t>
            </a:r>
            <a:r>
              <a:rPr lang="ro-RO" sz="1700" b="0" dirty="0" smtClean="0">
                <a:latin typeface="Calibri" pitchFamily="34" charset="0"/>
              </a:rPr>
              <a:t>ISJ TM </a:t>
            </a:r>
            <a:r>
              <a:rPr lang="ro-RO" sz="1700" b="0" dirty="0">
                <a:latin typeface="Calibri" pitchFamily="34" charset="0"/>
              </a:rPr>
              <a:t>acordul/ </a:t>
            </a:r>
            <a:r>
              <a:rPr lang="ro-RO" sz="1700" b="0" dirty="0" smtClean="0">
                <a:latin typeface="Calibri" pitchFamily="34" charset="0"/>
              </a:rPr>
              <a:t>refuzul.</a:t>
            </a:r>
            <a:endParaRPr lang="ro-RO" sz="1700" b="0" dirty="0">
              <a:latin typeface="Calibri" pitchFamily="34" charset="0"/>
            </a:endParaRPr>
          </a:p>
        </p:txBody>
      </p:sp>
      <p:sp>
        <p:nvSpPr>
          <p:cNvPr id="17" name="Rectangle 3"/>
          <p:cNvSpPr txBox="1">
            <a:spLocks noChangeArrowheads="1"/>
          </p:cNvSpPr>
          <p:nvPr/>
        </p:nvSpPr>
        <p:spPr bwMode="auto">
          <a:xfrm>
            <a:off x="251520" y="2590800"/>
            <a:ext cx="5544616" cy="838200"/>
          </a:xfrm>
          <a:prstGeom prst="rect">
            <a:avLst/>
          </a:prstGeom>
          <a:solidFill>
            <a:srgbClr val="3333FF"/>
          </a:solidFill>
          <a:ln w="9525">
            <a:noFill/>
            <a:miter lim="800000"/>
            <a:headEnd/>
            <a:tailEnd/>
          </a:ln>
        </p:spPr>
        <p:txBody>
          <a:bodyPr/>
          <a:lstStyle/>
          <a:p>
            <a:pPr marL="342900" indent="-342900">
              <a:lnSpc>
                <a:spcPct val="80000"/>
              </a:lnSpc>
              <a:spcBef>
                <a:spcPct val="20000"/>
              </a:spcBef>
              <a:buFontTx/>
              <a:buChar char="•"/>
            </a:pPr>
            <a:r>
              <a:rPr lang="ro-RO" sz="1700" b="0" dirty="0">
                <a:solidFill>
                  <a:srgbClr val="FFFF00"/>
                </a:solidFill>
                <a:latin typeface="Calibri" pitchFamily="34" charset="0"/>
              </a:rPr>
              <a:t>depunerea contestaţiilor cadrelor didactice la comunicarea refuzului acordării titularizării adresate CA al </a:t>
            </a:r>
            <a:r>
              <a:rPr lang="ro-RO" sz="1700" b="0" dirty="0" smtClean="0">
                <a:solidFill>
                  <a:srgbClr val="FFFF00"/>
                </a:solidFill>
                <a:latin typeface="Calibri" pitchFamily="34" charset="0"/>
              </a:rPr>
              <a:t>UPJ </a:t>
            </a:r>
            <a:r>
              <a:rPr lang="ro-RO" sz="1700" b="0" dirty="0">
                <a:solidFill>
                  <a:srgbClr val="FFFF00"/>
                </a:solidFill>
                <a:latin typeface="Calibri" pitchFamily="34" charset="0"/>
              </a:rPr>
              <a:t>se depun la secretariatul </a:t>
            </a:r>
            <a:r>
              <a:rPr lang="ro-RO" sz="1700" b="0" dirty="0" smtClean="0">
                <a:solidFill>
                  <a:srgbClr val="FFFF00"/>
                </a:solidFill>
                <a:latin typeface="Calibri" pitchFamily="34" charset="0"/>
              </a:rPr>
              <a:t>UPJ.</a:t>
            </a:r>
            <a:endParaRPr lang="ro-RO" sz="1700" b="0" dirty="0">
              <a:solidFill>
                <a:srgbClr val="FFFF00"/>
              </a:solidFill>
              <a:latin typeface="Calibri" pitchFamily="34" charset="0"/>
            </a:endParaRPr>
          </a:p>
        </p:txBody>
      </p:sp>
      <p:sp>
        <p:nvSpPr>
          <p:cNvPr id="18" name="Rectangle 3"/>
          <p:cNvSpPr txBox="1">
            <a:spLocks noChangeArrowheads="1"/>
          </p:cNvSpPr>
          <p:nvPr/>
        </p:nvSpPr>
        <p:spPr bwMode="auto">
          <a:xfrm>
            <a:off x="251520" y="3505200"/>
            <a:ext cx="5544616" cy="685800"/>
          </a:xfrm>
          <a:prstGeom prst="rect">
            <a:avLst/>
          </a:prstGeom>
          <a:solidFill>
            <a:srgbClr val="3366FF"/>
          </a:solidFill>
          <a:ln w="9525">
            <a:noFill/>
            <a:miter lim="800000"/>
            <a:headEnd/>
            <a:tailEnd/>
          </a:ln>
        </p:spPr>
        <p:txBody>
          <a:bodyPr/>
          <a:lstStyle/>
          <a:p>
            <a:pPr marL="342900" indent="-342900">
              <a:lnSpc>
                <a:spcPct val="80000"/>
              </a:lnSpc>
              <a:spcBef>
                <a:spcPct val="20000"/>
              </a:spcBef>
              <a:buFontTx/>
              <a:buChar char="•"/>
            </a:pPr>
            <a:r>
              <a:rPr lang="ro-RO" sz="1700" b="0" dirty="0">
                <a:latin typeface="Calibri" pitchFamily="34" charset="0"/>
              </a:rPr>
              <a:t>analizarea contestaţiilor în CA al UPJ; la şedinţă participă şi inspectorul şcolar responsabil de </a:t>
            </a:r>
            <a:r>
              <a:rPr lang="ro-RO" sz="1700" dirty="0" smtClean="0">
                <a:latin typeface="Calibri" pitchFamily="34" charset="0"/>
              </a:rPr>
              <a:t>sector</a:t>
            </a:r>
            <a:r>
              <a:rPr lang="ro-RO" sz="1700" b="0" dirty="0" smtClean="0">
                <a:latin typeface="Calibri" pitchFamily="34" charset="0"/>
              </a:rPr>
              <a:t> </a:t>
            </a:r>
            <a:r>
              <a:rPr lang="ro-RO" sz="1700" b="0" dirty="0">
                <a:latin typeface="Calibri" pitchFamily="34" charset="0"/>
              </a:rPr>
              <a:t>(în principiu</a:t>
            </a:r>
            <a:r>
              <a:rPr lang="ro-RO" sz="1700" b="0" dirty="0" smtClean="0">
                <a:latin typeface="Calibri" pitchFamily="34" charset="0"/>
              </a:rPr>
              <a:t>).</a:t>
            </a:r>
            <a:endParaRPr lang="ro-RO" sz="1700" b="0" dirty="0">
              <a:latin typeface="Calibri" pitchFamily="34" charset="0"/>
            </a:endParaRPr>
          </a:p>
        </p:txBody>
      </p:sp>
      <p:sp>
        <p:nvSpPr>
          <p:cNvPr id="19" name="Rectangle 3"/>
          <p:cNvSpPr txBox="1">
            <a:spLocks noChangeArrowheads="1"/>
          </p:cNvSpPr>
          <p:nvPr/>
        </p:nvSpPr>
        <p:spPr bwMode="auto">
          <a:xfrm>
            <a:off x="257672" y="4293096"/>
            <a:ext cx="5544616" cy="838200"/>
          </a:xfrm>
          <a:prstGeom prst="rect">
            <a:avLst/>
          </a:prstGeom>
          <a:solidFill>
            <a:srgbClr val="6699FF"/>
          </a:solidFill>
          <a:ln w="9525">
            <a:noFill/>
            <a:miter lim="800000"/>
            <a:headEnd/>
            <a:tailEnd/>
          </a:ln>
        </p:spPr>
        <p:txBody>
          <a:bodyPr/>
          <a:lstStyle/>
          <a:p>
            <a:pPr marL="342900" indent="-342900">
              <a:lnSpc>
                <a:spcPct val="80000"/>
              </a:lnSpc>
              <a:spcBef>
                <a:spcPct val="20000"/>
              </a:spcBef>
              <a:buFontTx/>
              <a:buChar char="•"/>
            </a:pPr>
            <a:r>
              <a:rPr lang="ro-RO" sz="1700" b="0" dirty="0">
                <a:latin typeface="Calibri" pitchFamily="34" charset="0"/>
              </a:rPr>
              <a:t>CA comunică în scris candidatului, rezultatul contestaţiei; rezultatul este definitiv şi poate fi atacat numai la instanţa de contencios </a:t>
            </a:r>
            <a:r>
              <a:rPr lang="ro-RO" sz="1700" b="0" dirty="0" smtClean="0">
                <a:latin typeface="Calibri" pitchFamily="34" charset="0"/>
              </a:rPr>
              <a:t>administrativ.</a:t>
            </a:r>
            <a:endParaRPr lang="ro-RO" sz="1700" b="0" dirty="0">
              <a:latin typeface="Calibri" pitchFamily="34" charset="0"/>
            </a:endParaRPr>
          </a:p>
        </p:txBody>
      </p:sp>
      <p:sp>
        <p:nvSpPr>
          <p:cNvPr id="20" name="Rectangle 3"/>
          <p:cNvSpPr txBox="1">
            <a:spLocks noChangeArrowheads="1"/>
          </p:cNvSpPr>
          <p:nvPr/>
        </p:nvSpPr>
        <p:spPr bwMode="auto">
          <a:xfrm>
            <a:off x="457200" y="5181600"/>
            <a:ext cx="5338936" cy="1295400"/>
          </a:xfrm>
          <a:prstGeom prst="rect">
            <a:avLst/>
          </a:prstGeom>
          <a:noFill/>
          <a:ln w="9525">
            <a:noFill/>
            <a:miter lim="800000"/>
            <a:headEnd/>
            <a:tailEnd/>
          </a:ln>
        </p:spPr>
        <p:txBody>
          <a:bodyPr/>
          <a:lstStyle/>
          <a:p>
            <a:pPr marL="342900" indent="-342900">
              <a:lnSpc>
                <a:spcPct val="80000"/>
              </a:lnSpc>
              <a:spcBef>
                <a:spcPct val="20000"/>
              </a:spcBef>
              <a:buFontTx/>
              <a:buChar char="•"/>
            </a:pPr>
            <a:r>
              <a:rPr lang="ro-RO" sz="1700" b="0" dirty="0">
                <a:solidFill>
                  <a:srgbClr val="FF0000"/>
                </a:solidFill>
                <a:latin typeface="Calibri" pitchFamily="34" charset="0"/>
              </a:rPr>
              <a:t>după soluţionarea contestaţiei, </a:t>
            </a:r>
            <a:r>
              <a:rPr lang="ro-RO" sz="1700" b="1" dirty="0">
                <a:solidFill>
                  <a:srgbClr val="FF0000"/>
                </a:solidFill>
                <a:latin typeface="Calibri" pitchFamily="34" charset="0"/>
              </a:rPr>
              <a:t>directorul emite decizia de numire pe post </a:t>
            </a:r>
            <a:r>
              <a:rPr lang="ro-RO" sz="1700" b="0" dirty="0">
                <a:solidFill>
                  <a:srgbClr val="FF0000"/>
                </a:solidFill>
                <a:latin typeface="Calibri" pitchFamily="34" charset="0"/>
              </a:rPr>
              <a:t>pentru candidatul pentru care s-a hotărât acordarea titularizării şi </a:t>
            </a:r>
            <a:r>
              <a:rPr lang="ro-RO" sz="1700" b="1" dirty="0">
                <a:solidFill>
                  <a:srgbClr val="FF0000"/>
                </a:solidFill>
                <a:latin typeface="Calibri" pitchFamily="34" charset="0"/>
              </a:rPr>
              <a:t>încheie contract individual de muncă pe perioadă nedeterminată</a:t>
            </a:r>
            <a:r>
              <a:rPr lang="ro-RO" sz="1700" b="0" dirty="0">
                <a:solidFill>
                  <a:srgbClr val="FF0000"/>
                </a:solidFill>
                <a:latin typeface="Calibri" pitchFamily="34" charset="0"/>
              </a:rPr>
              <a:t>, începând cu 01.09.2012</a:t>
            </a:r>
          </a:p>
        </p:txBody>
      </p:sp>
      <p:graphicFrame>
        <p:nvGraphicFramePr>
          <p:cNvPr id="21" name="Table 20"/>
          <p:cNvGraphicFramePr>
            <a:graphicFrameLocks noGrp="1"/>
          </p:cNvGraphicFramePr>
          <p:nvPr/>
        </p:nvGraphicFramePr>
        <p:xfrm>
          <a:off x="6012160" y="692696"/>
          <a:ext cx="2933700" cy="1800204"/>
        </p:xfrm>
        <a:graphic>
          <a:graphicData uri="http://schemas.openxmlformats.org/drawingml/2006/table">
            <a:tbl>
              <a:tblPr/>
              <a:tblGrid>
                <a:gridCol w="419100"/>
                <a:gridCol w="419100"/>
                <a:gridCol w="419100"/>
                <a:gridCol w="419100"/>
                <a:gridCol w="419100"/>
                <a:gridCol w="419100"/>
                <a:gridCol w="419100"/>
              </a:tblGrid>
              <a:tr h="257172">
                <a:tc gridSpan="7">
                  <a:txBody>
                    <a:bodyPr/>
                    <a:lstStyle/>
                    <a:p>
                      <a:pPr algn="ctr" fontAlgn="b"/>
                      <a:r>
                        <a:rPr lang="en-US" sz="1100" b="1" i="0" u="none" strike="noStrike" dirty="0" err="1">
                          <a:solidFill>
                            <a:srgbClr val="000000"/>
                          </a:solidFill>
                          <a:latin typeface="Calibri"/>
                        </a:rPr>
                        <a:t>Martie</a:t>
                      </a:r>
                      <a:r>
                        <a:rPr lang="en-US" sz="1100" b="1" i="0" u="none" strike="noStrike" dirty="0">
                          <a:solidFill>
                            <a:srgbClr val="000000"/>
                          </a:solidFill>
                          <a:latin typeface="Calibri"/>
                        </a:rPr>
                        <a:t>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7172">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257172">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2">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2">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2">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en-US" sz="1100" b="1" i="0" u="none" strike="noStrike">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ctr" fontAlgn="b"/>
                      <a:r>
                        <a:rPr lang="en-US" sz="1100" b="1" i="0" u="none" strike="noStrike" dirty="0">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99"/>
                    </a:solidFill>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2">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FF"/>
                    </a:solidFill>
                  </a:tcPr>
                </a:tc>
                <a:tc>
                  <a:txBody>
                    <a:bodyPr/>
                    <a:lstStyle/>
                    <a:p>
                      <a:pPr algn="ctr" fontAlgn="b"/>
                      <a:r>
                        <a:rPr lang="en-US" sz="1100" b="1" i="0" u="none" strike="noStrike">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en-US" sz="1100" b="1" i="0" u="none" strike="noStrike">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99FF"/>
                    </a:solidFill>
                  </a:tcPr>
                </a:tc>
                <a:tc>
                  <a:txBody>
                    <a:bodyPr/>
                    <a:lstStyle/>
                    <a:p>
                      <a:pPr algn="ctr" fontAlgn="b"/>
                      <a:r>
                        <a:rPr lang="en-US" sz="1100" b="1" i="0" u="none" strike="noStrike">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22" name="Rectangle 3"/>
          <p:cNvSpPr txBox="1">
            <a:spLocks noChangeArrowheads="1"/>
          </p:cNvSpPr>
          <p:nvPr/>
        </p:nvSpPr>
        <p:spPr bwMode="auto">
          <a:xfrm>
            <a:off x="6156176" y="2636912"/>
            <a:ext cx="2827784" cy="720080"/>
          </a:xfrm>
          <a:prstGeom prst="rect">
            <a:avLst/>
          </a:prstGeom>
          <a:solidFill>
            <a:schemeClr val="bg1"/>
          </a:solidFill>
          <a:ln w="9525">
            <a:solidFill>
              <a:schemeClr val="tx1"/>
            </a:solidFill>
            <a:miter lim="800000"/>
            <a:headEnd/>
            <a:tailEnd/>
          </a:ln>
        </p:spPr>
        <p:txBody>
          <a:bodyPr/>
          <a:lstStyle/>
          <a:p>
            <a:pPr indent="-342900" algn="ctr">
              <a:spcBef>
                <a:spcPts val="0"/>
              </a:spcBef>
            </a:pPr>
            <a:r>
              <a:rPr lang="ro-RO" sz="1400" b="0" i="1" dirty="0">
                <a:latin typeface="Calibri" pitchFamily="34" charset="0"/>
              </a:rPr>
              <a:t>Faceţi corelarea între fundalul acţiunii şi fundalul datelor din calendar în toată prezentarea!</a:t>
            </a:r>
          </a:p>
        </p:txBody>
      </p:sp>
      <p:sp>
        <p:nvSpPr>
          <p:cNvPr id="24" name="Title 1"/>
          <p:cNvSpPr>
            <a:spLocks noGrp="1"/>
          </p:cNvSpPr>
          <p:nvPr>
            <p:ph type="title"/>
          </p:nvPr>
        </p:nvSpPr>
        <p:spPr>
          <a:xfrm>
            <a:off x="467544" y="188640"/>
            <a:ext cx="8229600" cy="567209"/>
          </a:xfrm>
        </p:spPr>
        <p:txBody>
          <a:bodyPr>
            <a:normAutofit/>
          </a:bodyPr>
          <a:lstStyle/>
          <a:p>
            <a:pPr algn="ctr"/>
            <a:r>
              <a:rPr lang="ro-RO" sz="3200" b="1" kern="0" dirty="0" smtClean="0">
                <a:solidFill>
                  <a:srgbClr val="000099"/>
                </a:solidFill>
                <a:latin typeface="Calibri" pitchFamily="34" charset="0"/>
              </a:rPr>
              <a:t>Art. 62-63 – Titularizarea prin LEN, art. 253</a:t>
            </a:r>
            <a:endParaRPr lang="en-US" sz="3200" b="1" dirty="0"/>
          </a:p>
        </p:txBody>
      </p:sp>
      <p:sp>
        <p:nvSpPr>
          <p:cNvPr id="27" name="Slide Number Placeholder 26"/>
          <p:cNvSpPr>
            <a:spLocks noGrp="1"/>
          </p:cNvSpPr>
          <p:nvPr>
            <p:ph type="sldNum" sz="quarter" idx="12"/>
          </p:nvPr>
        </p:nvSpPr>
        <p:spPr/>
        <p:txBody>
          <a:bodyPr/>
          <a:lstStyle/>
          <a:p>
            <a:pPr>
              <a:defRPr/>
            </a:pPr>
            <a:fld id="{8DB725A0-80AF-4BE8-9246-2A26E494714D}" type="slidenum">
              <a:rPr lang="ro-RO" smtClean="0"/>
              <a:pPr>
                <a:defRPr/>
              </a:pPr>
              <a:t>23</a:t>
            </a:fld>
            <a:endParaRPr lang="ro-RO"/>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686800" cy="1010376"/>
          </a:xfrm>
        </p:spPr>
        <p:txBody>
          <a:bodyPr>
            <a:noAutofit/>
          </a:bodyPr>
          <a:lstStyle/>
          <a:p>
            <a:pPr algn="ctr"/>
            <a:r>
              <a:rPr lang="ro-RO" sz="3200" b="1" kern="0" dirty="0" smtClean="0">
                <a:solidFill>
                  <a:srgbClr val="000099"/>
                </a:solidFill>
                <a:latin typeface="Calibri" pitchFamily="34" charset="0"/>
              </a:rPr>
              <a:t>VI-I – Concursul pentru ocuparea posturilor/ catedrelor declarate vacante/ rezervate în UPJ</a:t>
            </a:r>
            <a:endParaRPr lang="en-US" sz="3200" b="1" dirty="0"/>
          </a:p>
        </p:txBody>
      </p:sp>
      <p:sp>
        <p:nvSpPr>
          <p:cNvPr id="4" name="Rectangle 3"/>
          <p:cNvSpPr txBox="1">
            <a:spLocks noGrp="1" noChangeArrowheads="1"/>
          </p:cNvSpPr>
          <p:nvPr>
            <p:ph idx="1"/>
          </p:nvPr>
        </p:nvSpPr>
        <p:spPr bwMode="auto">
          <a:xfrm>
            <a:off x="323528" y="1268760"/>
            <a:ext cx="8640960" cy="5400600"/>
          </a:xfrm>
          <a:prstGeom prst="rect">
            <a:avLst/>
          </a:prstGeom>
          <a:noFill/>
          <a:ln w="9525">
            <a:noFill/>
            <a:miter lim="800000"/>
            <a:headEnd/>
            <a:tailEnd/>
          </a:ln>
        </p:spPr>
        <p:txBody>
          <a:bodyPr>
            <a:normAutofit/>
          </a:bodyPr>
          <a:lstStyle/>
          <a:p>
            <a:pPr marL="342900" indent="-342900">
              <a:lnSpc>
                <a:spcPct val="80000"/>
              </a:lnSpc>
              <a:spcBef>
                <a:spcPct val="20000"/>
              </a:spcBef>
              <a:buFontTx/>
              <a:buChar char="•"/>
            </a:pPr>
            <a:r>
              <a:rPr lang="ro-RO" sz="1600" b="0" dirty="0" smtClean="0">
                <a:latin typeface="Calibri" pitchFamily="34" charset="0"/>
              </a:rPr>
              <a:t>ISJ TM </a:t>
            </a:r>
            <a:r>
              <a:rPr lang="ro-RO" sz="1600" b="0" dirty="0">
                <a:latin typeface="Calibri" pitchFamily="34" charset="0"/>
              </a:rPr>
              <a:t>asigură consiliere şi asistenţă UPJ în gestionarea resurselor umane şi a posturilor prin CMRU, precum şi monitorizarea concursurilor de ocupare a </a:t>
            </a:r>
            <a:r>
              <a:rPr lang="ro-RO" sz="1600" b="0" dirty="0" smtClean="0">
                <a:latin typeface="Calibri" pitchFamily="34" charset="0"/>
              </a:rPr>
              <a:t>posturilor;</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organizarea concursurilor se realizează de UPJ/ CŞ/ AT la nivel local ori </a:t>
            </a:r>
            <a:r>
              <a:rPr lang="ro-RO" sz="1600" b="0" dirty="0" smtClean="0">
                <a:latin typeface="Calibri" pitchFamily="34" charset="0"/>
              </a:rPr>
              <a:t>judeţean;</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concursul constă în: </a:t>
            </a:r>
            <a:r>
              <a:rPr lang="ro-RO" sz="1600" i="1" dirty="0">
                <a:solidFill>
                  <a:srgbClr val="3C8C93"/>
                </a:solidFill>
                <a:latin typeface="Calibri" pitchFamily="34" charset="0"/>
              </a:rPr>
              <a:t>proba practică </a:t>
            </a:r>
            <a:r>
              <a:rPr lang="ro-RO" sz="1600" b="0" dirty="0">
                <a:latin typeface="Calibri" pitchFamily="34" charset="0"/>
              </a:rPr>
              <a:t>sau </a:t>
            </a:r>
            <a:r>
              <a:rPr lang="ro-RO" sz="1600" i="1" dirty="0">
                <a:solidFill>
                  <a:srgbClr val="3C8C93"/>
                </a:solidFill>
                <a:latin typeface="Calibri" pitchFamily="34" charset="0"/>
              </a:rPr>
              <a:t>inspecţie specială la clasă </a:t>
            </a:r>
            <a:r>
              <a:rPr lang="ro-RO" sz="1600" b="0" dirty="0">
                <a:latin typeface="Calibri" pitchFamily="34" charset="0"/>
              </a:rPr>
              <a:t>şi </a:t>
            </a:r>
            <a:r>
              <a:rPr lang="ro-RO" sz="1600" dirty="0">
                <a:solidFill>
                  <a:srgbClr val="7575D1"/>
                </a:solidFill>
                <a:latin typeface="Calibri" pitchFamily="34" charset="0"/>
              </a:rPr>
              <a:t>proba scrisă </a:t>
            </a:r>
            <a:r>
              <a:rPr lang="ro-RO" sz="1600" b="0" dirty="0">
                <a:latin typeface="Calibri" pitchFamily="34" charset="0"/>
              </a:rPr>
              <a:t>din didactica </a:t>
            </a:r>
            <a:r>
              <a:rPr lang="ro-RO" sz="1600" b="0" dirty="0" smtClean="0">
                <a:latin typeface="Calibri" pitchFamily="34" charset="0"/>
              </a:rPr>
              <a:t>specialităţii;</a:t>
            </a:r>
            <a:endParaRPr lang="ro-RO" sz="1600" b="0" dirty="0">
              <a:latin typeface="Calibri" pitchFamily="34" charset="0"/>
            </a:endParaRPr>
          </a:p>
          <a:p>
            <a:pPr marL="342900" indent="-342900">
              <a:lnSpc>
                <a:spcPct val="80000"/>
              </a:lnSpc>
              <a:spcBef>
                <a:spcPct val="20000"/>
              </a:spcBef>
              <a:buFontTx/>
              <a:buChar char="•"/>
            </a:pPr>
            <a:r>
              <a:rPr lang="ro-RO" sz="1600" i="1" dirty="0">
                <a:solidFill>
                  <a:srgbClr val="3C8C93"/>
                </a:solidFill>
                <a:latin typeface="Calibri" pitchFamily="34" charset="0"/>
              </a:rPr>
              <a:t>inspecţia specială la clasă se desfăşoară</a:t>
            </a:r>
            <a:r>
              <a:rPr lang="ro-RO" sz="1600" b="0" dirty="0">
                <a:solidFill>
                  <a:srgbClr val="3C8C93"/>
                </a:solidFill>
                <a:latin typeface="Calibri" pitchFamily="34" charset="0"/>
              </a:rPr>
              <a:t> </a:t>
            </a:r>
            <a:r>
              <a:rPr lang="ro-RO" sz="1600" b="0" dirty="0">
                <a:latin typeface="Calibri" pitchFamily="34" charset="0"/>
              </a:rPr>
              <a:t>pe durata unei ore de curs şi se evaluează prin note de la 10 la 1, conform Anexei nr. 12 la </a:t>
            </a:r>
            <a:r>
              <a:rPr lang="ro-RO" sz="1600" b="0" dirty="0" smtClean="0">
                <a:latin typeface="Calibri" pitchFamily="34" charset="0"/>
              </a:rPr>
              <a:t>Mobilitate;</a:t>
            </a:r>
            <a:endParaRPr lang="ro-RO" sz="1600" b="0" dirty="0">
              <a:latin typeface="Calibri" pitchFamily="34" charset="0"/>
            </a:endParaRPr>
          </a:p>
          <a:p>
            <a:pPr marL="342900" indent="-342900">
              <a:lnSpc>
                <a:spcPct val="80000"/>
              </a:lnSpc>
              <a:spcBef>
                <a:spcPct val="20000"/>
              </a:spcBef>
              <a:buFontTx/>
              <a:buChar char="•"/>
            </a:pPr>
            <a:r>
              <a:rPr lang="ro-RO" sz="1600" i="1" dirty="0">
                <a:solidFill>
                  <a:srgbClr val="3C8C93"/>
                </a:solidFill>
                <a:latin typeface="Calibri" pitchFamily="34" charset="0"/>
              </a:rPr>
              <a:t>probele practice</a:t>
            </a:r>
            <a:r>
              <a:rPr lang="ro-RO" sz="1600" b="0" dirty="0">
                <a:solidFill>
                  <a:srgbClr val="3C8C93"/>
                </a:solidFill>
                <a:latin typeface="Calibri" pitchFamily="34" charset="0"/>
              </a:rPr>
              <a:t> </a:t>
            </a:r>
            <a:r>
              <a:rPr lang="ro-RO" sz="1600" b="0" dirty="0">
                <a:latin typeface="Calibri" pitchFamily="34" charset="0"/>
              </a:rPr>
              <a:t>se desfăşoară conform Anexelor nr. 13-20 la </a:t>
            </a:r>
            <a:r>
              <a:rPr lang="ro-RO" sz="1600" b="0" dirty="0" smtClean="0">
                <a:latin typeface="Calibri" pitchFamily="34" charset="0"/>
              </a:rPr>
              <a:t>Mobilitate şi </a:t>
            </a:r>
            <a:r>
              <a:rPr lang="ro-RO" sz="1600" b="0" dirty="0">
                <a:latin typeface="Calibri" pitchFamily="34" charset="0"/>
              </a:rPr>
              <a:t>se evaluează cu note de la 10 la </a:t>
            </a:r>
            <a:r>
              <a:rPr lang="ro-RO" sz="1600" b="0" dirty="0" smtClean="0">
                <a:latin typeface="Calibri" pitchFamily="34" charset="0"/>
              </a:rPr>
              <a:t>1;</a:t>
            </a:r>
            <a:endParaRPr lang="ro-RO" sz="1600" b="0" dirty="0">
              <a:latin typeface="Calibri" pitchFamily="34" charset="0"/>
            </a:endParaRPr>
          </a:p>
          <a:p>
            <a:pPr marL="342900" indent="-342900">
              <a:lnSpc>
                <a:spcPct val="80000"/>
              </a:lnSpc>
              <a:spcBef>
                <a:spcPct val="20000"/>
              </a:spcBef>
              <a:buFontTx/>
              <a:buChar char="•"/>
            </a:pPr>
            <a:r>
              <a:rPr lang="ro-RO" sz="1600" b="0" i="1" dirty="0">
                <a:latin typeface="Calibri" pitchFamily="34" charset="0"/>
              </a:rPr>
              <a:t>fiecare din cele două (oricare ar fi aleasă) are o pondere de </a:t>
            </a:r>
            <a:r>
              <a:rPr lang="ro-RO" sz="1600" b="0" i="1" dirty="0">
                <a:solidFill>
                  <a:srgbClr val="FF0000"/>
                </a:solidFill>
                <a:latin typeface="Calibri" pitchFamily="34" charset="0"/>
              </a:rPr>
              <a:t>25%</a:t>
            </a:r>
            <a:r>
              <a:rPr lang="ro-RO" sz="1600" b="0" i="1" dirty="0">
                <a:latin typeface="Calibri" pitchFamily="34" charset="0"/>
              </a:rPr>
              <a:t> în media de repartizare; candidaţii care nu obţin </a:t>
            </a:r>
            <a:r>
              <a:rPr lang="ro-RO" sz="1600" b="0" i="1" dirty="0">
                <a:solidFill>
                  <a:srgbClr val="FF0000"/>
                </a:solidFill>
                <a:latin typeface="Calibri" pitchFamily="34" charset="0"/>
              </a:rPr>
              <a:t>minim nota 5</a:t>
            </a:r>
            <a:r>
              <a:rPr lang="ro-RO" sz="1600" b="0" i="1" dirty="0">
                <a:latin typeface="Calibri" pitchFamily="34" charset="0"/>
              </a:rPr>
              <a:t>, nu pot participa la proba scrisă; candidaţii care nu obţin </a:t>
            </a:r>
            <a:r>
              <a:rPr lang="ro-RO" sz="1600" b="0" i="1" dirty="0">
                <a:solidFill>
                  <a:srgbClr val="FF0000"/>
                </a:solidFill>
                <a:latin typeface="Calibri" pitchFamily="34" charset="0"/>
              </a:rPr>
              <a:t>minim nota 7 </a:t>
            </a:r>
            <a:r>
              <a:rPr lang="ro-RO" sz="1600" b="0" i="1" dirty="0">
                <a:latin typeface="Calibri" pitchFamily="34" charset="0"/>
              </a:rPr>
              <a:t>nu pot ocupa posturi publicate pentru </a:t>
            </a:r>
            <a:r>
              <a:rPr lang="ro-RO" sz="1600" i="1" dirty="0">
                <a:latin typeface="Calibri" pitchFamily="34" charset="0"/>
              </a:rPr>
              <a:t>angajare pe perioadă </a:t>
            </a:r>
            <a:r>
              <a:rPr lang="ro-RO" sz="1600" i="1" dirty="0" smtClean="0">
                <a:latin typeface="Calibri" pitchFamily="34" charset="0"/>
              </a:rPr>
              <a:t>nedeterminată;</a:t>
            </a:r>
            <a:endParaRPr lang="ro-RO" sz="1600" b="0" dirty="0">
              <a:latin typeface="Calibri" pitchFamily="34" charset="0"/>
            </a:endParaRPr>
          </a:p>
          <a:p>
            <a:pPr marL="342900" indent="-342900">
              <a:lnSpc>
                <a:spcPct val="80000"/>
              </a:lnSpc>
              <a:spcBef>
                <a:spcPct val="20000"/>
              </a:spcBef>
              <a:buFontTx/>
              <a:buChar char="•"/>
            </a:pPr>
            <a:r>
              <a:rPr lang="ro-RO" sz="1600" i="1" dirty="0">
                <a:solidFill>
                  <a:srgbClr val="7575D1"/>
                </a:solidFill>
                <a:latin typeface="Calibri" pitchFamily="34" charset="0"/>
              </a:rPr>
              <a:t>probele scrise </a:t>
            </a:r>
            <a:r>
              <a:rPr lang="ro-RO" sz="1600" b="0" dirty="0">
                <a:solidFill>
                  <a:srgbClr val="7575D1"/>
                </a:solidFill>
                <a:latin typeface="Calibri" pitchFamily="34" charset="0"/>
              </a:rPr>
              <a:t> </a:t>
            </a:r>
            <a:r>
              <a:rPr lang="ro-RO" sz="1600" b="0" dirty="0">
                <a:latin typeface="Calibri" pitchFamily="34" charset="0"/>
              </a:rPr>
              <a:t>se dau pe baza subiectelor elaborate de comisia de elaborare a subiectelor , baremelor de evaluare şi de evaluare a lucrărilor scrise constituită la nivelul UPJ/ CŞ/ AT, în concordanţă cu programele specifice pentru concurs în specialitatea postului didactic, aprobate prin OMECTS şi </a:t>
            </a:r>
            <a:r>
              <a:rPr lang="ro-RO" sz="1600" b="0" i="1" dirty="0">
                <a:latin typeface="Calibri" pitchFamily="34" charset="0"/>
              </a:rPr>
              <a:t>se evaluează cu note de la 10 la 1 (se asigură traducerea subiectelor în limbile minorităţilor, dacă e cazul); nota obţinută la proba scrisă are o pondere de </a:t>
            </a:r>
            <a:r>
              <a:rPr lang="ro-RO" sz="1600" b="0" i="1" dirty="0">
                <a:solidFill>
                  <a:srgbClr val="FF0000"/>
                </a:solidFill>
                <a:latin typeface="Calibri" pitchFamily="34" charset="0"/>
              </a:rPr>
              <a:t>75%</a:t>
            </a:r>
            <a:r>
              <a:rPr lang="ro-RO" sz="1600" b="0" i="1" dirty="0">
                <a:latin typeface="Calibri" pitchFamily="34" charset="0"/>
              </a:rPr>
              <a:t> din media de repartizare; pentru </a:t>
            </a:r>
            <a:r>
              <a:rPr lang="ro-RO" sz="1600" i="1" dirty="0">
                <a:latin typeface="Calibri" pitchFamily="34" charset="0"/>
              </a:rPr>
              <a:t>angajarea pe perioadă nededeterminată</a:t>
            </a:r>
            <a:r>
              <a:rPr lang="ro-RO" sz="1600" b="0" i="1" dirty="0">
                <a:latin typeface="Calibri" pitchFamily="34" charset="0"/>
              </a:rPr>
              <a:t>, candidaţii trebuie să obţină </a:t>
            </a:r>
            <a:r>
              <a:rPr lang="ro-RO" sz="1600" b="0" i="1" dirty="0">
                <a:solidFill>
                  <a:srgbClr val="FF0000"/>
                </a:solidFill>
                <a:latin typeface="Calibri" pitchFamily="34" charset="0"/>
              </a:rPr>
              <a:t>minim </a:t>
            </a:r>
            <a:r>
              <a:rPr lang="ro-RO" sz="1600" b="0" i="1" dirty="0" smtClean="0">
                <a:solidFill>
                  <a:srgbClr val="FF0000"/>
                </a:solidFill>
                <a:latin typeface="Calibri" pitchFamily="34" charset="0"/>
              </a:rPr>
              <a:t>7;</a:t>
            </a:r>
            <a:endParaRPr lang="ro-RO" sz="1600" b="0" i="1" dirty="0">
              <a:solidFill>
                <a:srgbClr val="FF0000"/>
              </a:solidFill>
              <a:latin typeface="Calibri" pitchFamily="34" charset="0"/>
            </a:endParaRPr>
          </a:p>
          <a:p>
            <a:pPr marL="342900" indent="-342900">
              <a:lnSpc>
                <a:spcPct val="80000"/>
              </a:lnSpc>
              <a:spcBef>
                <a:spcPct val="20000"/>
              </a:spcBef>
              <a:buFontTx/>
              <a:buChar char="•"/>
            </a:pPr>
            <a:r>
              <a:rPr lang="ro-RO" sz="1600" b="0" i="1" dirty="0">
                <a:latin typeface="Calibri" pitchFamily="34" charset="0"/>
              </a:rPr>
              <a:t>media de repartizare </a:t>
            </a:r>
            <a:r>
              <a:rPr lang="en-US" sz="1600" b="0" i="1" dirty="0">
                <a:latin typeface="Calibri" pitchFamily="34" charset="0"/>
              </a:rPr>
              <a:t>= </a:t>
            </a:r>
            <a:endParaRPr lang="ro-RO" sz="1600" b="0" i="1" dirty="0">
              <a:latin typeface="Calibri" pitchFamily="34" charset="0"/>
            </a:endParaRPr>
          </a:p>
          <a:p>
            <a:pPr marL="342900" indent="-342900">
              <a:lnSpc>
                <a:spcPct val="80000"/>
              </a:lnSpc>
              <a:spcBef>
                <a:spcPct val="20000"/>
              </a:spcBef>
              <a:buFontTx/>
              <a:buChar char="•"/>
            </a:pPr>
            <a:r>
              <a:rPr lang="ro-RO" sz="1600" i="1" dirty="0">
                <a:latin typeface="Calibri" pitchFamily="34" charset="0"/>
              </a:rPr>
              <a:t>pentru angajarea pe perioadă determinată</a:t>
            </a:r>
            <a:r>
              <a:rPr lang="ro-RO" sz="1600" b="0" i="1" dirty="0">
                <a:latin typeface="Calibri" pitchFamily="34" charset="0"/>
              </a:rPr>
              <a:t>, candidaţii trebuie să obţină</a:t>
            </a:r>
            <a:r>
              <a:rPr lang="ro-RO" sz="1600" b="0" i="1" dirty="0">
                <a:solidFill>
                  <a:srgbClr val="FF0000"/>
                </a:solidFill>
                <a:latin typeface="Calibri" pitchFamily="34" charset="0"/>
              </a:rPr>
              <a:t> minim 5</a:t>
            </a:r>
            <a:r>
              <a:rPr lang="ro-RO" sz="1600" b="0" i="1" dirty="0">
                <a:latin typeface="Calibri" pitchFamily="34" charset="0"/>
              </a:rPr>
              <a:t>, atât la proba scrisă cât şi la proba practică/ inspecţia </a:t>
            </a:r>
            <a:r>
              <a:rPr lang="ro-RO" sz="1600" b="0" i="1" dirty="0" smtClean="0">
                <a:latin typeface="Calibri" pitchFamily="34" charset="0"/>
              </a:rPr>
              <a:t>specială;</a:t>
            </a:r>
            <a:endParaRPr lang="ro-RO" sz="1600" b="0" i="1"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pentru proba scrisă se stabilesc 3 variante de subiecte şi bareme; comisia va trage la sorţi numărul variantei pentru proba scrisă şi al variantei de </a:t>
            </a:r>
            <a:r>
              <a:rPr lang="ro-RO" sz="1600" b="0" dirty="0" smtClean="0">
                <a:latin typeface="Calibri" pitchFamily="34" charset="0"/>
              </a:rPr>
              <a:t>rezervă.</a:t>
            </a:r>
            <a:endParaRPr lang="ro-RO" sz="1600" dirty="0">
              <a:latin typeface="Calibri" pitchFamily="34" charset="0"/>
            </a:endParaRPr>
          </a:p>
        </p:txBody>
      </p:sp>
      <p:pic>
        <p:nvPicPr>
          <p:cNvPr id="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771800" y="5085184"/>
            <a:ext cx="5838825" cy="3429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pPr>
              <a:defRPr/>
            </a:pPr>
            <a:fld id="{8DB725A0-80AF-4BE8-9246-2A26E494714D}" type="slidenum">
              <a:rPr lang="ro-RO" smtClean="0"/>
              <a:pPr>
                <a:defRPr/>
              </a:pPr>
              <a:t>24</a:t>
            </a:fld>
            <a:endParaRPr lang="ro-RO"/>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Grp="1" noChangeArrowheads="1"/>
          </p:cNvSpPr>
          <p:nvPr>
            <p:ph idx="1"/>
          </p:nvPr>
        </p:nvSpPr>
        <p:spPr bwMode="auto">
          <a:xfrm>
            <a:off x="179512" y="1340768"/>
            <a:ext cx="8784976" cy="5256584"/>
          </a:xfrm>
          <a:prstGeom prst="rect">
            <a:avLst/>
          </a:prstGeom>
          <a:noFill/>
          <a:ln w="9525">
            <a:noFill/>
            <a:miter lim="800000"/>
            <a:headEnd/>
            <a:tailEnd/>
          </a:ln>
        </p:spPr>
        <p:txBody>
          <a:bodyPr>
            <a:normAutofit lnSpcReduction="10000"/>
          </a:bodyPr>
          <a:lstStyle/>
          <a:p>
            <a:pPr marL="342900" indent="-342900">
              <a:lnSpc>
                <a:spcPct val="80000"/>
              </a:lnSpc>
              <a:spcBef>
                <a:spcPct val="20000"/>
              </a:spcBef>
              <a:buFontTx/>
              <a:buChar char="•"/>
            </a:pPr>
            <a:r>
              <a:rPr lang="ro-RO" sz="1600" b="0" dirty="0">
                <a:latin typeface="Calibri" pitchFamily="34" charset="0"/>
              </a:rPr>
              <a:t>concursul se organizează în perioada prevăzută de Calendar; în aceeaşi perioadă pot organiza concurs şi UPJ </a:t>
            </a:r>
            <a:r>
              <a:rPr lang="ro-RO" sz="1600" b="0" dirty="0" smtClean="0">
                <a:latin typeface="Calibri" pitchFamily="34" charset="0"/>
              </a:rPr>
              <a:t>particular;</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titularii care participă la acest concurs şi nu obţin o medie de repartizare sau obţin o media de repartizare mai mică decât 5, îşi păstrează calitatea de titular în UPJ din care </a:t>
            </a:r>
            <a:r>
              <a:rPr lang="ro-RO" sz="1600" b="0" dirty="0" smtClean="0">
                <a:latin typeface="Calibri" pitchFamily="34" charset="0"/>
              </a:rPr>
              <a:t>provine;</a:t>
            </a:r>
            <a:endParaRPr lang="ro-RO" sz="1600" b="0" dirty="0">
              <a:latin typeface="Calibri" pitchFamily="34" charset="0"/>
            </a:endParaRPr>
          </a:p>
          <a:p>
            <a:pPr marL="342900" indent="-342900">
              <a:lnSpc>
                <a:spcPct val="80000"/>
              </a:lnSpc>
              <a:spcBef>
                <a:spcPct val="20000"/>
              </a:spcBef>
              <a:buFontTx/>
              <a:buChar char="•"/>
            </a:pPr>
            <a:r>
              <a:rPr lang="ro-RO" sz="1600" b="0" dirty="0">
                <a:solidFill>
                  <a:srgbClr val="FF0000"/>
                </a:solidFill>
                <a:latin typeface="Calibri" pitchFamily="34" charset="0"/>
              </a:rPr>
              <a:t>la medii de repartizare egale, departajarea se face în ordinea:</a:t>
            </a:r>
          </a:p>
          <a:p>
            <a:pPr marL="800100" lvl="1" indent="-342900">
              <a:lnSpc>
                <a:spcPct val="80000"/>
              </a:lnSpc>
              <a:spcBef>
                <a:spcPct val="20000"/>
              </a:spcBef>
              <a:buFontTx/>
              <a:buChar char="•"/>
            </a:pPr>
            <a:r>
              <a:rPr lang="ro-RO" sz="1600" b="0" dirty="0">
                <a:latin typeface="Calibri" pitchFamily="34" charset="0"/>
              </a:rPr>
              <a:t>domiciliu în localitatea în care se află </a:t>
            </a:r>
            <a:r>
              <a:rPr lang="ro-RO" sz="1600" b="0" dirty="0" smtClean="0">
                <a:latin typeface="Calibri" pitchFamily="34" charset="0"/>
              </a:rPr>
              <a:t>postul;</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gradul didactic, în ordinea: I sau doctorat echivalat, II, </a:t>
            </a:r>
            <a:r>
              <a:rPr lang="ro-RO" sz="1600" b="0" dirty="0" smtClean="0">
                <a:latin typeface="Calibri" pitchFamily="34" charset="0"/>
              </a:rPr>
              <a:t>definitivat;</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media de departajare cu patru zecimale calculată astfel:</a:t>
            </a:r>
          </a:p>
          <a:p>
            <a:pPr marL="1257300" lvl="2" indent="-342900">
              <a:lnSpc>
                <a:spcPct val="80000"/>
              </a:lnSpc>
              <a:spcBef>
                <a:spcPct val="20000"/>
              </a:spcBef>
              <a:buFontTx/>
              <a:buChar char="•"/>
            </a:pPr>
            <a:r>
              <a:rPr lang="ro-RO" sz="1600" b="0" dirty="0">
                <a:latin typeface="Calibri" pitchFamily="34" charset="0"/>
              </a:rPr>
              <a:t>media anilor de studii şi a mediei examenului de licenţă/ stat/ absolvire pentru absolvenţii </a:t>
            </a:r>
            <a:r>
              <a:rPr lang="ro-RO" sz="1600" b="0" i="1" dirty="0">
                <a:latin typeface="Calibri" pitchFamily="34" charset="0"/>
              </a:rPr>
              <a:t>studii superioare de lungă durată/ scurtă durată/ ciclului I de studii superioare de </a:t>
            </a:r>
            <a:r>
              <a:rPr lang="ro-RO" sz="1600" b="0" i="1" dirty="0" smtClean="0">
                <a:latin typeface="Calibri" pitchFamily="34" charset="0"/>
              </a:rPr>
              <a:t>licenţă;</a:t>
            </a:r>
            <a:endParaRPr lang="ro-RO" sz="1600" b="0" i="1" dirty="0">
              <a:latin typeface="Calibri" pitchFamily="34" charset="0"/>
            </a:endParaRPr>
          </a:p>
          <a:p>
            <a:pPr marL="1257300" lvl="2" indent="-342900">
              <a:lnSpc>
                <a:spcPct val="80000"/>
              </a:lnSpc>
              <a:spcBef>
                <a:spcPct val="20000"/>
              </a:spcBef>
              <a:buFontTx/>
              <a:buChar char="•"/>
            </a:pPr>
            <a:r>
              <a:rPr lang="ro-RO" sz="1600" b="0" dirty="0">
                <a:latin typeface="Calibri" pitchFamily="34" charset="0"/>
              </a:rPr>
              <a:t>media anilor de studii şi a mediei examenului de disertaţie, pentru absolvenţii </a:t>
            </a:r>
            <a:r>
              <a:rPr lang="ro-RO" sz="1600" b="0" i="1" dirty="0">
                <a:latin typeface="Calibri" pitchFamily="34" charset="0"/>
              </a:rPr>
              <a:t>ciclului II de studii universitare de </a:t>
            </a:r>
            <a:r>
              <a:rPr lang="ro-RO" sz="1600" b="0" i="1" dirty="0" smtClean="0">
                <a:latin typeface="Calibri" pitchFamily="34" charset="0"/>
              </a:rPr>
              <a:t>masterat;</a:t>
            </a:r>
            <a:endParaRPr lang="ro-RO" sz="1600" b="0" dirty="0">
              <a:latin typeface="Calibri" pitchFamily="34" charset="0"/>
            </a:endParaRPr>
          </a:p>
          <a:p>
            <a:pPr marL="1257300" lvl="2" indent="-342900">
              <a:lnSpc>
                <a:spcPct val="80000"/>
              </a:lnSpc>
              <a:spcBef>
                <a:spcPct val="20000"/>
              </a:spcBef>
              <a:buFontTx/>
              <a:buChar char="•"/>
            </a:pPr>
            <a:r>
              <a:rPr lang="ro-RO" sz="1600" b="0" dirty="0">
                <a:latin typeface="Calibri" pitchFamily="34" charset="0"/>
              </a:rPr>
              <a:t>media anilor de studii şi a mediei examenului de absolvire pentru absolvenţii </a:t>
            </a:r>
            <a:r>
              <a:rPr lang="ro-RO" sz="1600" b="0" i="1" dirty="0">
                <a:latin typeface="Calibri" pitchFamily="34" charset="0"/>
              </a:rPr>
              <a:t>colegiilor pedagogice/ şcolilor echivalente/ şcolilor postliceale/ şcolilor de </a:t>
            </a:r>
            <a:r>
              <a:rPr lang="ro-RO" sz="1600" b="0" i="1" dirty="0" smtClean="0">
                <a:latin typeface="Calibri" pitchFamily="34" charset="0"/>
              </a:rPr>
              <a:t>maiştri;</a:t>
            </a:r>
            <a:endParaRPr lang="ro-RO" sz="1600" b="0" dirty="0">
              <a:latin typeface="Calibri" pitchFamily="34" charset="0"/>
            </a:endParaRPr>
          </a:p>
          <a:p>
            <a:pPr marL="1257300" lvl="2" indent="-342900">
              <a:lnSpc>
                <a:spcPct val="80000"/>
              </a:lnSpc>
              <a:spcBef>
                <a:spcPct val="20000"/>
              </a:spcBef>
              <a:buFontTx/>
              <a:buChar char="•"/>
            </a:pPr>
            <a:r>
              <a:rPr lang="ro-RO" sz="1600" b="0" dirty="0">
                <a:latin typeface="Calibri" pitchFamily="34" charset="0"/>
              </a:rPr>
              <a:t>media anilor de studii şi a mediei examenului de bacalaureat, pentru absolvenţii </a:t>
            </a:r>
            <a:r>
              <a:rPr lang="ro-RO" sz="1600" b="0" i="1" dirty="0">
                <a:latin typeface="Calibri" pitchFamily="34" charset="0"/>
              </a:rPr>
              <a:t>liceelor </a:t>
            </a:r>
            <a:r>
              <a:rPr lang="ro-RO" sz="1600" b="0" i="1" dirty="0" smtClean="0">
                <a:latin typeface="Calibri" pitchFamily="34" charset="0"/>
              </a:rPr>
              <a:t>pedagogice.</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media obţinută la examenul de </a:t>
            </a:r>
            <a:r>
              <a:rPr lang="ro-RO" sz="1600" b="0" dirty="0" smtClean="0">
                <a:latin typeface="Calibri" pitchFamily="34" charset="0"/>
              </a:rPr>
              <a:t>bacalaureat.</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candidaţii care nu prezintă documente privind mediile anilor de studii nu beneficiază de criteriul </a:t>
            </a:r>
            <a:r>
              <a:rPr lang="ro-RO" sz="1600" b="0" i="1" dirty="0">
                <a:latin typeface="Calibri" pitchFamily="34" charset="0"/>
              </a:rPr>
              <a:t>media de </a:t>
            </a:r>
            <a:r>
              <a:rPr lang="ro-RO" sz="1600" b="0" i="1" dirty="0" smtClean="0">
                <a:latin typeface="Calibri" pitchFamily="34" charset="0"/>
              </a:rPr>
              <a:t>repartizare;</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pentru candidaţii care au finalizat studiile în alte ţări, media de departajare se calculează conform Anexei nr. 23 la </a:t>
            </a:r>
            <a:r>
              <a:rPr lang="ro-RO" sz="1600" b="0" dirty="0" smtClean="0">
                <a:latin typeface="Calibri" pitchFamily="34" charset="0"/>
              </a:rPr>
              <a:t>Mobilitate;</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CA al UPJ hotărăşte, la propunerea directorului, până cel târziu </a:t>
            </a:r>
            <a:r>
              <a:rPr lang="ro-RO" sz="1600" b="1" dirty="0">
                <a:solidFill>
                  <a:srgbClr val="FF0000"/>
                </a:solidFill>
                <a:latin typeface="Calibri" pitchFamily="34" charset="0"/>
              </a:rPr>
              <a:t>30.03.2012</a:t>
            </a:r>
            <a:r>
              <a:rPr lang="ro-RO" sz="1600" b="0" dirty="0">
                <a:latin typeface="Calibri" pitchFamily="34" charset="0"/>
              </a:rPr>
              <a:t>, dacă organizează concursul independent, în CŞ sau în AT cu alte UPJ şi </a:t>
            </a:r>
            <a:r>
              <a:rPr lang="ro-RO" sz="1600" b="0" dirty="0">
                <a:solidFill>
                  <a:srgbClr val="FF0000"/>
                </a:solidFill>
                <a:latin typeface="Calibri" pitchFamily="34" charset="0"/>
              </a:rPr>
              <a:t>transmite hotărârea </a:t>
            </a:r>
            <a:r>
              <a:rPr lang="ro-RO" sz="1600" b="0" dirty="0" smtClean="0">
                <a:solidFill>
                  <a:srgbClr val="FF0000"/>
                </a:solidFill>
                <a:latin typeface="Calibri" pitchFamily="34" charset="0"/>
              </a:rPr>
              <a:t>ISJ TM.</a:t>
            </a:r>
            <a:endParaRPr lang="ro-RO" sz="1600" b="0" dirty="0">
              <a:solidFill>
                <a:srgbClr val="FF0000"/>
              </a:solidFill>
              <a:latin typeface="Calibri" pitchFamily="34" charset="0"/>
            </a:endParaRPr>
          </a:p>
        </p:txBody>
      </p:sp>
      <p:sp>
        <p:nvSpPr>
          <p:cNvPr id="5" name="Title 1"/>
          <p:cNvSpPr>
            <a:spLocks noGrp="1"/>
          </p:cNvSpPr>
          <p:nvPr>
            <p:ph type="title"/>
          </p:nvPr>
        </p:nvSpPr>
        <p:spPr>
          <a:xfrm>
            <a:off x="539552" y="332656"/>
            <a:ext cx="8229600" cy="938368"/>
          </a:xfrm>
        </p:spPr>
        <p:txBody>
          <a:bodyPr>
            <a:noAutofit/>
          </a:bodyPr>
          <a:lstStyle/>
          <a:p>
            <a:pPr algn="ctr"/>
            <a:r>
              <a:rPr lang="ro-RO" sz="3200" b="1" kern="0" dirty="0" smtClean="0">
                <a:solidFill>
                  <a:srgbClr val="000099"/>
                </a:solidFill>
                <a:latin typeface="Calibri" pitchFamily="34" charset="0"/>
              </a:rPr>
              <a:t>VI-I – Concursul pentru ocuparea posturilor/ catedrelor declarate vacante/ rezervate în UPJ</a:t>
            </a:r>
            <a:endParaRPr lang="en-US" sz="3200" b="1" dirty="0"/>
          </a:p>
        </p:txBody>
      </p:sp>
      <p:sp>
        <p:nvSpPr>
          <p:cNvPr id="6" name="Slide Number Placeholder 5"/>
          <p:cNvSpPr>
            <a:spLocks noGrp="1"/>
          </p:cNvSpPr>
          <p:nvPr>
            <p:ph type="sldNum" sz="quarter" idx="12"/>
          </p:nvPr>
        </p:nvSpPr>
        <p:spPr/>
        <p:txBody>
          <a:bodyPr/>
          <a:lstStyle/>
          <a:p>
            <a:pPr>
              <a:defRPr/>
            </a:pPr>
            <a:fld id="{8DB725A0-80AF-4BE8-9246-2A26E494714D}" type="slidenum">
              <a:rPr lang="ro-RO" smtClean="0"/>
              <a:pPr>
                <a:defRPr/>
              </a:pPr>
              <a:t>25</a:t>
            </a:fld>
            <a:endParaRPr lang="ro-RO"/>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Grp="1" noChangeArrowheads="1"/>
          </p:cNvSpPr>
          <p:nvPr>
            <p:ph idx="1"/>
          </p:nvPr>
        </p:nvSpPr>
        <p:spPr bwMode="auto">
          <a:xfrm>
            <a:off x="179512" y="1700808"/>
            <a:ext cx="8784976" cy="4392488"/>
          </a:xfrm>
          <a:prstGeom prst="rect">
            <a:avLst/>
          </a:prstGeom>
          <a:noFill/>
          <a:ln w="9525">
            <a:noFill/>
            <a:miter lim="800000"/>
            <a:headEnd/>
            <a:tailEnd/>
          </a:ln>
        </p:spPr>
        <p:txBody>
          <a:bodyPr>
            <a:normAutofit/>
          </a:bodyPr>
          <a:lstStyle/>
          <a:p>
            <a:pPr marL="342900" indent="-342900">
              <a:lnSpc>
                <a:spcPct val="80000"/>
              </a:lnSpc>
              <a:spcBef>
                <a:spcPct val="20000"/>
              </a:spcBef>
              <a:buFontTx/>
              <a:buChar char="•"/>
            </a:pPr>
            <a:r>
              <a:rPr lang="ro-RO" sz="1700" b="0" dirty="0">
                <a:latin typeface="Calibri" pitchFamily="34" charset="0"/>
              </a:rPr>
              <a:t>UPJ care organizează individual concursul numesc comisiile de concurs, înscriu, examinează, selectează candidaţii şi angajează candidaţii reuşiţi în conformitate cu </a:t>
            </a:r>
            <a:r>
              <a:rPr lang="ro-RO" sz="1700" b="0" dirty="0" smtClean="0">
                <a:latin typeface="Calibri" pitchFamily="34" charset="0"/>
              </a:rPr>
              <a:t>Mobilitate;</a:t>
            </a:r>
            <a:endParaRPr lang="ro-RO" sz="1700" b="0" dirty="0">
              <a:latin typeface="Calibri" pitchFamily="34" charset="0"/>
            </a:endParaRPr>
          </a:p>
          <a:p>
            <a:pPr marL="342900" indent="-342900">
              <a:lnSpc>
                <a:spcPct val="80000"/>
              </a:lnSpc>
              <a:spcBef>
                <a:spcPct val="20000"/>
              </a:spcBef>
              <a:buFontTx/>
              <a:buChar char="•"/>
            </a:pPr>
            <a:r>
              <a:rPr lang="ro-RO" sz="1700" b="0" dirty="0">
                <a:latin typeface="Calibri" pitchFamily="34" charset="0"/>
              </a:rPr>
              <a:t>UPJ care fac parte din CŞ stabilesc UPJ la care se face înscrierea candidaţilor, examinarea şi selectarea candidaţilor. Comisiile se alcătuiesc la nivelul CŞ, iar angajarea candidaţilor reuşiţi se face la UPJ din cadrul CŞ, conform </a:t>
            </a:r>
            <a:r>
              <a:rPr lang="ro-RO" sz="1700" b="0" dirty="0" smtClean="0">
                <a:latin typeface="Calibri" pitchFamily="34" charset="0"/>
              </a:rPr>
              <a:t>Mobilităţii;</a:t>
            </a:r>
            <a:endParaRPr lang="ro-RO" sz="1700" b="0" dirty="0">
              <a:latin typeface="Calibri" pitchFamily="34" charset="0"/>
            </a:endParaRPr>
          </a:p>
          <a:p>
            <a:pPr marL="342900" indent="-342900">
              <a:lnSpc>
                <a:spcPct val="80000"/>
              </a:lnSpc>
              <a:spcBef>
                <a:spcPct val="20000"/>
              </a:spcBef>
              <a:buFontTx/>
              <a:buChar char="•"/>
            </a:pPr>
            <a:r>
              <a:rPr lang="ro-RO" sz="1700" b="0" dirty="0">
                <a:latin typeface="Calibri" pitchFamily="34" charset="0"/>
              </a:rPr>
              <a:t>UPJ care organizează concursul în baza unor AT propun centrul de concurs. </a:t>
            </a:r>
            <a:r>
              <a:rPr lang="ro-RO" sz="1700" b="0" dirty="0">
                <a:solidFill>
                  <a:srgbClr val="FF0000"/>
                </a:solidFill>
                <a:latin typeface="Calibri" pitchFamily="34" charset="0"/>
              </a:rPr>
              <a:t>Propunerea este şi avizată de </a:t>
            </a:r>
            <a:r>
              <a:rPr lang="ro-RO" sz="1700" b="0" dirty="0" smtClean="0">
                <a:solidFill>
                  <a:srgbClr val="FF0000"/>
                </a:solidFill>
                <a:latin typeface="Calibri" pitchFamily="34" charset="0"/>
              </a:rPr>
              <a:t>ISJ TM</a:t>
            </a:r>
            <a:r>
              <a:rPr lang="ro-RO" sz="1700" b="0" dirty="0">
                <a:solidFill>
                  <a:srgbClr val="FF0000"/>
                </a:solidFill>
                <a:latin typeface="Calibri" pitchFamily="34" charset="0"/>
              </a:rPr>
              <a:t>, care </a:t>
            </a:r>
            <a:r>
              <a:rPr lang="ro-RO" sz="1700" b="1" dirty="0">
                <a:solidFill>
                  <a:srgbClr val="FF0000"/>
                </a:solidFill>
                <a:latin typeface="Calibri" pitchFamily="34" charset="0"/>
              </a:rPr>
              <a:t>emite o decizie de constituire a centrului de concurs</a:t>
            </a:r>
            <a:r>
              <a:rPr lang="ro-RO" sz="1700" b="0" dirty="0">
                <a:solidFill>
                  <a:srgbClr val="FF0000"/>
                </a:solidFill>
                <a:latin typeface="Calibri" pitchFamily="34" charset="0"/>
              </a:rPr>
              <a:t>, conform </a:t>
            </a:r>
            <a:r>
              <a:rPr lang="ro-RO" sz="1700" b="0" dirty="0" smtClean="0">
                <a:solidFill>
                  <a:srgbClr val="FF0000"/>
                </a:solidFill>
                <a:latin typeface="Calibri" pitchFamily="34" charset="0"/>
              </a:rPr>
              <a:t>Mobilităţii</a:t>
            </a:r>
            <a:r>
              <a:rPr lang="ro-RO" sz="1700" b="0" dirty="0" smtClean="0">
                <a:latin typeface="Calibri" pitchFamily="34" charset="0"/>
              </a:rPr>
              <a:t>. </a:t>
            </a:r>
            <a:r>
              <a:rPr lang="ro-RO" sz="1700" b="0" dirty="0">
                <a:latin typeface="Calibri" pitchFamily="34" charset="0"/>
              </a:rPr>
              <a:t>Comisiile de concurs se organizează la nivelul centrului, candidaţii declaraţi reuşiţi fiind repartizaţi şi încadraţi pe posturile de la UPJ care alcătuiesc AT, conform </a:t>
            </a:r>
            <a:r>
              <a:rPr lang="ro-RO" sz="1700" b="0" dirty="0" smtClean="0">
                <a:latin typeface="Calibri" pitchFamily="34" charset="0"/>
              </a:rPr>
              <a:t>Mobilităţii</a:t>
            </a:r>
            <a:endParaRPr lang="ro-RO" sz="1700" b="0" dirty="0">
              <a:latin typeface="Calibri" pitchFamily="34" charset="0"/>
            </a:endParaRPr>
          </a:p>
          <a:p>
            <a:pPr marL="342900" indent="-342900">
              <a:lnSpc>
                <a:spcPct val="80000"/>
              </a:lnSpc>
              <a:spcBef>
                <a:spcPct val="20000"/>
              </a:spcBef>
              <a:buFontTx/>
              <a:buChar char="•"/>
            </a:pPr>
            <a:r>
              <a:rPr lang="ro-RO" sz="1700" b="0" dirty="0">
                <a:latin typeface="Calibri" pitchFamily="34" charset="0"/>
              </a:rPr>
              <a:t>listele posturilor se reactualizează după </a:t>
            </a:r>
            <a:r>
              <a:rPr lang="ro-RO" sz="1700" b="0" dirty="0" smtClean="0">
                <a:latin typeface="Calibri" pitchFamily="34" charset="0"/>
              </a:rPr>
              <a:t>RTA </a:t>
            </a:r>
            <a:r>
              <a:rPr lang="ro-RO" sz="1700" b="0" dirty="0">
                <a:latin typeface="Calibri" pitchFamily="34" charset="0"/>
              </a:rPr>
              <a:t>prin:</a:t>
            </a:r>
          </a:p>
          <a:p>
            <a:pPr marL="800100" lvl="1" indent="-342900">
              <a:lnSpc>
                <a:spcPct val="80000"/>
              </a:lnSpc>
              <a:spcBef>
                <a:spcPct val="20000"/>
              </a:spcBef>
              <a:buFontTx/>
              <a:buChar char="•"/>
            </a:pPr>
            <a:r>
              <a:rPr lang="ro-RO" sz="1700" b="0" dirty="0">
                <a:latin typeface="Calibri" pitchFamily="34" charset="0"/>
              </a:rPr>
              <a:t>ocuparea posturilor cu titulari conform </a:t>
            </a:r>
            <a:r>
              <a:rPr lang="ro-RO" sz="1700" b="0" dirty="0" smtClean="0">
                <a:latin typeface="Calibri" pitchFamily="34" charset="0"/>
              </a:rPr>
              <a:t>Mobilităţii, art. 62-63 </a:t>
            </a:r>
            <a:r>
              <a:rPr lang="ro-RO" sz="1700" b="0" dirty="0">
                <a:latin typeface="Calibri" pitchFamily="34" charset="0"/>
              </a:rPr>
              <a:t>şi LEN, </a:t>
            </a:r>
            <a:r>
              <a:rPr lang="ro-RO" sz="1700" b="0" dirty="0" smtClean="0">
                <a:latin typeface="Calibri" pitchFamily="34" charset="0"/>
              </a:rPr>
              <a:t>253;</a:t>
            </a:r>
            <a:endParaRPr lang="ro-RO" sz="1700" b="0" dirty="0">
              <a:latin typeface="Calibri" pitchFamily="34" charset="0"/>
            </a:endParaRPr>
          </a:p>
          <a:p>
            <a:pPr marL="800100" lvl="1" indent="-342900">
              <a:lnSpc>
                <a:spcPct val="80000"/>
              </a:lnSpc>
              <a:spcBef>
                <a:spcPct val="20000"/>
              </a:spcBef>
              <a:buFontTx/>
              <a:buChar char="•"/>
            </a:pPr>
            <a:r>
              <a:rPr lang="ro-RO" sz="1700" b="0" dirty="0">
                <a:latin typeface="Calibri" pitchFamily="34" charset="0"/>
              </a:rPr>
              <a:t>ocuparea posturilor ca urmare a </a:t>
            </a:r>
            <a:r>
              <a:rPr lang="ro-RO" sz="1700" b="1" dirty="0">
                <a:latin typeface="Calibri" pitchFamily="34" charset="0"/>
              </a:rPr>
              <a:t>prelungirii contractelor pe perioadă determinată </a:t>
            </a:r>
            <a:r>
              <a:rPr lang="ro-RO" sz="1700" b="0" dirty="0">
                <a:latin typeface="Calibri" pitchFamily="34" charset="0"/>
              </a:rPr>
              <a:t>pe posturi rezervate, dar nu mai târziu de 31.08.2013, pentru candidaţii cu: FOARTE BINE, în baza rezultatelor din iulie 2010 şi/ sau iulie 2011, conform hotărârii CA al UPJ (cu votul a două treimi din membri); </a:t>
            </a:r>
            <a:r>
              <a:rPr lang="ro-RO" sz="1700" b="0" i="1" dirty="0">
                <a:latin typeface="Calibri" pitchFamily="34" charset="0"/>
              </a:rPr>
              <a:t>învăţătorul la aceeaşi clasă poate solicita pe baza notei din iulie 2009, pentru finalizarea ciclului </a:t>
            </a:r>
            <a:r>
              <a:rPr lang="ro-RO" sz="1700" b="0" i="1" dirty="0" smtClean="0">
                <a:latin typeface="Calibri" pitchFamily="34" charset="0"/>
              </a:rPr>
              <a:t>primar;</a:t>
            </a:r>
            <a:endParaRPr lang="ro-RO" sz="1700" b="0" dirty="0">
              <a:latin typeface="Calibri" pitchFamily="34" charset="0"/>
            </a:endParaRPr>
          </a:p>
          <a:p>
            <a:pPr marL="800100" lvl="1" indent="-342900">
              <a:lnSpc>
                <a:spcPct val="80000"/>
              </a:lnSpc>
              <a:spcBef>
                <a:spcPct val="20000"/>
              </a:spcBef>
              <a:buFontTx/>
              <a:buChar char="•"/>
            </a:pPr>
            <a:r>
              <a:rPr lang="ro-RO" sz="1700" b="0" dirty="0">
                <a:latin typeface="Calibri" pitchFamily="34" charset="0"/>
              </a:rPr>
              <a:t>adăugarea de noi posturi apărute până la data reactualizării </a:t>
            </a:r>
            <a:r>
              <a:rPr lang="ro-RO" sz="1700" b="0" dirty="0" smtClean="0">
                <a:latin typeface="Calibri" pitchFamily="34" charset="0"/>
              </a:rPr>
              <a:t>listei;</a:t>
            </a:r>
            <a:endParaRPr lang="ro-RO" sz="1700" b="0" dirty="0">
              <a:latin typeface="Calibri" pitchFamily="34" charset="0"/>
            </a:endParaRPr>
          </a:p>
          <a:p>
            <a:pPr marL="800100" lvl="1" indent="-342900">
              <a:lnSpc>
                <a:spcPct val="80000"/>
              </a:lnSpc>
              <a:spcBef>
                <a:spcPct val="20000"/>
              </a:spcBef>
              <a:buFontTx/>
              <a:buChar char="•"/>
            </a:pPr>
            <a:r>
              <a:rPr lang="ro-RO" sz="1700" b="0" i="1" dirty="0">
                <a:solidFill>
                  <a:srgbClr val="FF0000"/>
                </a:solidFill>
                <a:latin typeface="Calibri" pitchFamily="34" charset="0"/>
              </a:rPr>
              <a:t>se vor trimite adrese la </a:t>
            </a:r>
            <a:r>
              <a:rPr lang="ro-RO" sz="1700" b="0" i="1" dirty="0" smtClean="0">
                <a:solidFill>
                  <a:srgbClr val="FF0000"/>
                </a:solidFill>
                <a:latin typeface="Calibri" pitchFamily="34" charset="0"/>
              </a:rPr>
              <a:t>ISJM TM </a:t>
            </a:r>
            <a:r>
              <a:rPr lang="ro-RO" sz="1700" b="0" i="1" dirty="0">
                <a:solidFill>
                  <a:srgbClr val="FF0000"/>
                </a:solidFill>
                <a:latin typeface="Calibri" pitchFamily="34" charset="0"/>
              </a:rPr>
              <a:t>în acest </a:t>
            </a:r>
            <a:r>
              <a:rPr lang="ro-RO" sz="1700" b="0" i="1" dirty="0" smtClean="0">
                <a:solidFill>
                  <a:srgbClr val="FF0000"/>
                </a:solidFill>
                <a:latin typeface="Calibri" pitchFamily="34" charset="0"/>
              </a:rPr>
              <a:t>sens.</a:t>
            </a:r>
            <a:endParaRPr lang="ro-RO" sz="1700" b="0" i="1" dirty="0">
              <a:solidFill>
                <a:srgbClr val="FF0000"/>
              </a:solidFill>
              <a:latin typeface="Calibri" pitchFamily="34" charset="0"/>
            </a:endParaRPr>
          </a:p>
        </p:txBody>
      </p:sp>
      <p:sp>
        <p:nvSpPr>
          <p:cNvPr id="5" name="Title 1"/>
          <p:cNvSpPr>
            <a:spLocks noGrp="1"/>
          </p:cNvSpPr>
          <p:nvPr>
            <p:ph type="title"/>
          </p:nvPr>
        </p:nvSpPr>
        <p:spPr>
          <a:xfrm>
            <a:off x="467544" y="332656"/>
            <a:ext cx="8229600" cy="1010376"/>
          </a:xfrm>
        </p:spPr>
        <p:txBody>
          <a:bodyPr>
            <a:noAutofit/>
          </a:bodyPr>
          <a:lstStyle/>
          <a:p>
            <a:pPr algn="ctr"/>
            <a:r>
              <a:rPr lang="ro-RO" sz="3200" b="1" kern="0" dirty="0" smtClean="0">
                <a:solidFill>
                  <a:srgbClr val="000099"/>
                </a:solidFill>
                <a:latin typeface="Calibri" pitchFamily="34" charset="0"/>
              </a:rPr>
              <a:t>VI-I – Concursul pentru ocuparea posturilor/ catedrelor declarate vacante/ rezervate în UPJ</a:t>
            </a:r>
            <a:endParaRPr lang="en-US" sz="3200" b="1" dirty="0"/>
          </a:p>
        </p:txBody>
      </p:sp>
      <p:sp>
        <p:nvSpPr>
          <p:cNvPr id="6" name="Slide Number Placeholder 5"/>
          <p:cNvSpPr>
            <a:spLocks noGrp="1"/>
          </p:cNvSpPr>
          <p:nvPr>
            <p:ph type="sldNum" sz="quarter" idx="12"/>
          </p:nvPr>
        </p:nvSpPr>
        <p:spPr/>
        <p:txBody>
          <a:bodyPr/>
          <a:lstStyle/>
          <a:p>
            <a:pPr>
              <a:defRPr/>
            </a:pPr>
            <a:fld id="{8DB725A0-80AF-4BE8-9246-2A26E494714D}" type="slidenum">
              <a:rPr lang="ro-RO" smtClean="0"/>
              <a:pPr>
                <a:defRPr/>
              </a:pPr>
              <a:t>26</a:t>
            </a:fld>
            <a:endParaRPr lang="ro-RO"/>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082384"/>
          </a:xfrm>
        </p:spPr>
        <p:txBody>
          <a:bodyPr>
            <a:normAutofit/>
          </a:bodyPr>
          <a:lstStyle/>
          <a:p>
            <a:pPr algn="ctr"/>
            <a:r>
              <a:rPr lang="ro-RO" sz="3200" b="1" kern="0" dirty="0" smtClean="0">
                <a:solidFill>
                  <a:srgbClr val="000099"/>
                </a:solidFill>
                <a:latin typeface="Calibri" pitchFamily="34" charset="0"/>
              </a:rPr>
              <a:t>Art. 111(6-9) - Continuitatea “suplinitorilor” pe post</a:t>
            </a:r>
            <a:r>
              <a:rPr lang="en-US" sz="3200" b="1" kern="0" dirty="0" smtClean="0">
                <a:solidFill>
                  <a:srgbClr val="000099"/>
                </a:solidFill>
                <a:latin typeface="Calibri" pitchFamily="34" charset="0"/>
              </a:rPr>
              <a:t>.</a:t>
            </a:r>
            <a:r>
              <a:rPr lang="ro-RO" sz="3200" b="1" kern="0" dirty="0" smtClean="0">
                <a:solidFill>
                  <a:srgbClr val="000099"/>
                </a:solidFill>
                <a:latin typeface="Calibri" pitchFamily="34" charset="0"/>
              </a:rPr>
              <a:t> </a:t>
            </a:r>
            <a:r>
              <a:rPr lang="en-US" sz="3200" b="1" kern="0" dirty="0" smtClean="0">
                <a:solidFill>
                  <a:schemeClr val="bg1">
                    <a:lumMod val="50000"/>
                  </a:schemeClr>
                </a:solidFill>
                <a:latin typeface="Calibri" pitchFamily="34" charset="0"/>
              </a:rPr>
              <a:t>C</a:t>
            </a:r>
            <a:r>
              <a:rPr lang="ro-RO" sz="3200" b="1" kern="0" dirty="0" smtClean="0">
                <a:solidFill>
                  <a:schemeClr val="bg1">
                    <a:lumMod val="50000"/>
                  </a:schemeClr>
                </a:solidFill>
                <a:latin typeface="Calibri" pitchFamily="34" charset="0"/>
              </a:rPr>
              <a:t>alendar</a:t>
            </a:r>
            <a:endParaRPr lang="en-US" sz="3200" b="1" dirty="0"/>
          </a:p>
        </p:txBody>
      </p:sp>
      <p:sp>
        <p:nvSpPr>
          <p:cNvPr id="4" name="Rectangle 3"/>
          <p:cNvSpPr txBox="1">
            <a:spLocks noChangeArrowheads="1"/>
          </p:cNvSpPr>
          <p:nvPr/>
        </p:nvSpPr>
        <p:spPr bwMode="auto">
          <a:xfrm>
            <a:off x="179512" y="1484784"/>
            <a:ext cx="5256584" cy="576064"/>
          </a:xfrm>
          <a:prstGeom prst="rect">
            <a:avLst/>
          </a:prstGeom>
          <a:solidFill>
            <a:srgbClr val="3366FF"/>
          </a:solidFill>
          <a:ln w="9525">
            <a:noFill/>
            <a:miter lim="800000"/>
            <a:headEnd/>
            <a:tailEnd/>
          </a:ln>
        </p:spPr>
        <p:txBody>
          <a:bodyPr/>
          <a:lstStyle/>
          <a:p>
            <a:pPr marL="342900" indent="-342900">
              <a:lnSpc>
                <a:spcPct val="80000"/>
              </a:lnSpc>
              <a:spcBef>
                <a:spcPct val="20000"/>
              </a:spcBef>
              <a:buFontTx/>
              <a:buChar char="•"/>
            </a:pPr>
            <a:r>
              <a:rPr lang="ro-RO" b="0" dirty="0">
                <a:solidFill>
                  <a:srgbClr val="FFFF00"/>
                </a:solidFill>
                <a:latin typeface="Calibri" pitchFamily="34" charset="0"/>
              </a:rPr>
              <a:t>cadrele didactice care se încadrează în </a:t>
            </a:r>
            <a:r>
              <a:rPr lang="ro-RO" b="0" dirty="0" smtClean="0">
                <a:solidFill>
                  <a:srgbClr val="FFFF00"/>
                </a:solidFill>
                <a:latin typeface="Calibri" pitchFamily="34" charset="0"/>
              </a:rPr>
              <a:t>Mobilitate, Art. </a:t>
            </a:r>
            <a:r>
              <a:rPr lang="ro-RO" b="0" dirty="0">
                <a:solidFill>
                  <a:srgbClr val="FFFF00"/>
                </a:solidFill>
                <a:latin typeface="Calibri" pitchFamily="34" charset="0"/>
              </a:rPr>
              <a:t>111 (6-8) depune cerere la CA al UPJ</a:t>
            </a:r>
            <a:endParaRPr lang="ro-RO" b="0" i="1" dirty="0">
              <a:solidFill>
                <a:srgbClr val="FFFF00"/>
              </a:solidFill>
              <a:latin typeface="Calibri" pitchFamily="34" charset="0"/>
            </a:endParaRPr>
          </a:p>
        </p:txBody>
      </p:sp>
      <p:sp>
        <p:nvSpPr>
          <p:cNvPr id="5" name="Rectangle 3"/>
          <p:cNvSpPr txBox="1">
            <a:spLocks noChangeArrowheads="1"/>
          </p:cNvSpPr>
          <p:nvPr/>
        </p:nvSpPr>
        <p:spPr bwMode="auto">
          <a:xfrm>
            <a:off x="0" y="4725144"/>
            <a:ext cx="9144000" cy="1066800"/>
          </a:xfrm>
          <a:prstGeom prst="rect">
            <a:avLst/>
          </a:prstGeom>
          <a:solidFill>
            <a:srgbClr val="6699FF"/>
          </a:solidFill>
          <a:ln w="9525">
            <a:noFill/>
            <a:miter lim="800000"/>
            <a:headEnd/>
            <a:tailEnd/>
          </a:ln>
        </p:spPr>
        <p:txBody>
          <a:bodyPr/>
          <a:lstStyle/>
          <a:p>
            <a:pPr marL="324000" indent="-342900">
              <a:spcBef>
                <a:spcPts val="0"/>
              </a:spcBef>
              <a:buFontTx/>
              <a:buChar char="•"/>
            </a:pPr>
            <a:r>
              <a:rPr lang="ro-RO" b="0" dirty="0">
                <a:latin typeface="Calibri" pitchFamily="34" charset="0"/>
              </a:rPr>
              <a:t>CA al UPJ analizează cererile şi comunică </a:t>
            </a:r>
            <a:r>
              <a:rPr lang="ro-RO" b="0" dirty="0" smtClean="0">
                <a:latin typeface="Calibri" pitchFamily="34" charset="0"/>
              </a:rPr>
              <a:t>ISJ TM </a:t>
            </a:r>
            <a:r>
              <a:rPr lang="ro-RO" b="0" dirty="0">
                <a:latin typeface="Calibri" pitchFamily="34" charset="0"/>
              </a:rPr>
              <a:t>acordul/ refuzul şi </a:t>
            </a:r>
            <a:r>
              <a:rPr lang="ro-RO" b="0" dirty="0">
                <a:solidFill>
                  <a:srgbClr val="FFCCFF"/>
                </a:solidFill>
                <a:latin typeface="Calibri" pitchFamily="34" charset="0"/>
              </a:rPr>
              <a:t>motivele acordului/ refuzului </a:t>
            </a:r>
            <a:r>
              <a:rPr lang="ro-RO" b="0" i="1" dirty="0">
                <a:solidFill>
                  <a:srgbClr val="FFCCFF"/>
                </a:solidFill>
                <a:latin typeface="Calibri" pitchFamily="34" charset="0"/>
              </a:rPr>
              <a:t>în </a:t>
            </a:r>
            <a:r>
              <a:rPr lang="ro-RO" b="0" i="1" dirty="0" smtClean="0">
                <a:solidFill>
                  <a:srgbClr val="FFCCFF"/>
                </a:solidFill>
                <a:latin typeface="Calibri" pitchFamily="34" charset="0"/>
              </a:rPr>
              <a:t>scris;</a:t>
            </a:r>
            <a:endParaRPr lang="ro-RO" b="0" dirty="0">
              <a:solidFill>
                <a:srgbClr val="FFCCFF"/>
              </a:solidFill>
              <a:latin typeface="Calibri" pitchFamily="34" charset="0"/>
            </a:endParaRPr>
          </a:p>
          <a:p>
            <a:pPr marL="324000" indent="-342900">
              <a:spcBef>
                <a:spcPts val="0"/>
              </a:spcBef>
              <a:buFontTx/>
              <a:buChar char="•"/>
            </a:pPr>
            <a:r>
              <a:rPr lang="ro-RO" b="0" dirty="0">
                <a:latin typeface="Calibri" pitchFamily="34" charset="0"/>
              </a:rPr>
              <a:t>hotărârile CA al UPJ sunt definitive şi pot fi atacate în contencios </a:t>
            </a:r>
            <a:r>
              <a:rPr lang="ro-RO" b="0" dirty="0" smtClean="0">
                <a:latin typeface="Calibri" pitchFamily="34" charset="0"/>
              </a:rPr>
              <a:t>administrativ.</a:t>
            </a:r>
            <a:endParaRPr lang="ro-RO" b="0" dirty="0">
              <a:latin typeface="Calibri" pitchFamily="34" charset="0"/>
            </a:endParaRPr>
          </a:p>
        </p:txBody>
      </p:sp>
      <p:sp>
        <p:nvSpPr>
          <p:cNvPr id="6" name="Rectangle 3"/>
          <p:cNvSpPr txBox="1">
            <a:spLocks noChangeArrowheads="1"/>
          </p:cNvSpPr>
          <p:nvPr/>
        </p:nvSpPr>
        <p:spPr bwMode="auto">
          <a:xfrm>
            <a:off x="0" y="6165304"/>
            <a:ext cx="9144000" cy="432048"/>
          </a:xfrm>
          <a:prstGeom prst="rect">
            <a:avLst/>
          </a:prstGeom>
          <a:solidFill>
            <a:srgbClr val="99CCFF"/>
          </a:solidFill>
          <a:ln w="9525">
            <a:noFill/>
            <a:miter lim="800000"/>
            <a:headEnd/>
            <a:tailEnd/>
          </a:ln>
        </p:spPr>
        <p:txBody>
          <a:bodyPr/>
          <a:lstStyle/>
          <a:p>
            <a:pPr marL="342900" indent="-342900">
              <a:lnSpc>
                <a:spcPct val="80000"/>
              </a:lnSpc>
              <a:spcBef>
                <a:spcPct val="20000"/>
              </a:spcBef>
              <a:buFontTx/>
              <a:buChar char="•"/>
            </a:pPr>
            <a:r>
              <a:rPr lang="ro-RO" b="0" dirty="0">
                <a:latin typeface="Calibri" pitchFamily="34" charset="0"/>
              </a:rPr>
              <a:t>CA al UPJ comunică acordul/ refuzul şi </a:t>
            </a:r>
            <a:r>
              <a:rPr lang="ro-RO" b="0" dirty="0">
                <a:solidFill>
                  <a:srgbClr val="FF0000"/>
                </a:solidFill>
                <a:latin typeface="Calibri" pitchFamily="34" charset="0"/>
              </a:rPr>
              <a:t>motivele acordului/ refuzului cadrului didactic </a:t>
            </a:r>
            <a:r>
              <a:rPr lang="ro-RO" b="0" i="1" dirty="0">
                <a:solidFill>
                  <a:srgbClr val="FF0000"/>
                </a:solidFill>
                <a:latin typeface="Calibri" pitchFamily="34" charset="0"/>
              </a:rPr>
              <a:t>în </a:t>
            </a:r>
            <a:r>
              <a:rPr lang="ro-RO" b="0" i="1" dirty="0" smtClean="0">
                <a:solidFill>
                  <a:srgbClr val="FF0000"/>
                </a:solidFill>
                <a:latin typeface="Calibri" pitchFamily="34" charset="0"/>
              </a:rPr>
              <a:t>scris.</a:t>
            </a:r>
            <a:r>
              <a:rPr lang="ro-RO" b="0" dirty="0" smtClean="0">
                <a:solidFill>
                  <a:srgbClr val="FF0000"/>
                </a:solidFill>
                <a:latin typeface="Calibri" pitchFamily="34" charset="0"/>
              </a:rPr>
              <a:t> </a:t>
            </a:r>
            <a:endParaRPr lang="ro-RO" b="0" dirty="0">
              <a:solidFill>
                <a:srgbClr val="FF0000"/>
              </a:solidFill>
              <a:latin typeface="Calibri" pitchFamily="34" charset="0"/>
            </a:endParaRPr>
          </a:p>
        </p:txBody>
      </p:sp>
      <p:sp>
        <p:nvSpPr>
          <p:cNvPr id="7" name="Rectangle 3"/>
          <p:cNvSpPr txBox="1">
            <a:spLocks noChangeArrowheads="1"/>
          </p:cNvSpPr>
          <p:nvPr/>
        </p:nvSpPr>
        <p:spPr bwMode="auto">
          <a:xfrm>
            <a:off x="5724128" y="3717032"/>
            <a:ext cx="3158521" cy="609600"/>
          </a:xfrm>
          <a:prstGeom prst="rect">
            <a:avLst/>
          </a:prstGeom>
          <a:solidFill>
            <a:schemeClr val="bg1"/>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b="0" i="1" dirty="0">
                <a:latin typeface="Calibri" pitchFamily="34" charset="0"/>
              </a:rPr>
              <a:t>Faceţi corelarea între fundalul acţiunii şi fundalul datelor din calendar în toată prezentarea!</a:t>
            </a:r>
          </a:p>
        </p:txBody>
      </p:sp>
      <p:sp>
        <p:nvSpPr>
          <p:cNvPr id="8" name="Rectangle 3"/>
          <p:cNvSpPr txBox="1">
            <a:spLocks noChangeArrowheads="1"/>
          </p:cNvSpPr>
          <p:nvPr/>
        </p:nvSpPr>
        <p:spPr bwMode="auto">
          <a:xfrm>
            <a:off x="179512" y="2348880"/>
            <a:ext cx="5256584" cy="1972816"/>
          </a:xfrm>
          <a:prstGeom prst="rect">
            <a:avLst/>
          </a:prstGeom>
          <a:noFill/>
          <a:ln w="9525">
            <a:noFill/>
            <a:miter lim="800000"/>
            <a:headEnd/>
            <a:tailEnd/>
          </a:ln>
        </p:spPr>
        <p:txBody>
          <a:bodyPr/>
          <a:lstStyle/>
          <a:p>
            <a:pPr marL="342900" indent="-342900">
              <a:lnSpc>
                <a:spcPct val="80000"/>
              </a:lnSpc>
              <a:spcBef>
                <a:spcPct val="20000"/>
              </a:spcBef>
              <a:buFontTx/>
              <a:buChar char="•"/>
            </a:pPr>
            <a:r>
              <a:rPr lang="ro-RO" b="0" dirty="0">
                <a:solidFill>
                  <a:srgbClr val="FF0000"/>
                </a:solidFill>
                <a:latin typeface="Calibri" pitchFamily="34" charset="0"/>
              </a:rPr>
              <a:t>priorităţi/ departajare la acordarea continuităţii:</a:t>
            </a:r>
          </a:p>
          <a:p>
            <a:pPr marL="800100" lvl="1" indent="-342900">
              <a:lnSpc>
                <a:spcPct val="80000"/>
              </a:lnSpc>
              <a:spcBef>
                <a:spcPct val="20000"/>
              </a:spcBef>
              <a:buFontTx/>
              <a:buChar char="•"/>
            </a:pPr>
            <a:r>
              <a:rPr lang="ro-RO" b="0" i="1" dirty="0">
                <a:solidFill>
                  <a:srgbClr val="FF0000"/>
                </a:solidFill>
                <a:latin typeface="Calibri" pitchFamily="34" charset="0"/>
              </a:rPr>
              <a:t>cadrele didactice care au </a:t>
            </a:r>
            <a:r>
              <a:rPr lang="ro-RO" b="0" i="1" dirty="0" smtClean="0">
                <a:solidFill>
                  <a:srgbClr val="FF0000"/>
                </a:solidFill>
                <a:latin typeface="Calibri" pitchFamily="34" charset="0"/>
              </a:rPr>
              <a:t>definitivatul;</a:t>
            </a:r>
            <a:endParaRPr lang="ro-RO" b="0" i="1" dirty="0">
              <a:solidFill>
                <a:srgbClr val="FF0000"/>
              </a:solidFill>
              <a:latin typeface="Calibri" pitchFamily="34" charset="0"/>
            </a:endParaRPr>
          </a:p>
          <a:p>
            <a:pPr marL="800100" lvl="1" indent="-342900">
              <a:lnSpc>
                <a:spcPct val="80000"/>
              </a:lnSpc>
              <a:spcBef>
                <a:spcPct val="20000"/>
              </a:spcBef>
              <a:buFontTx/>
              <a:buChar char="•"/>
            </a:pPr>
            <a:r>
              <a:rPr lang="ro-RO" b="0" i="1" dirty="0">
                <a:solidFill>
                  <a:srgbClr val="FF0000"/>
                </a:solidFill>
                <a:latin typeface="Calibri" pitchFamily="34" charset="0"/>
              </a:rPr>
              <a:t>nota cea mai mare la concursurile din iulie 2010 şi/ sau iulie </a:t>
            </a:r>
            <a:r>
              <a:rPr lang="ro-RO" b="0" i="1" dirty="0" smtClean="0">
                <a:solidFill>
                  <a:srgbClr val="FF0000"/>
                </a:solidFill>
                <a:latin typeface="Calibri" pitchFamily="34" charset="0"/>
              </a:rPr>
              <a:t>2011;</a:t>
            </a:r>
            <a:endParaRPr lang="ro-RO" b="0" i="1" dirty="0">
              <a:solidFill>
                <a:srgbClr val="FF0000"/>
              </a:solidFill>
              <a:latin typeface="Calibri" pitchFamily="34" charset="0"/>
            </a:endParaRPr>
          </a:p>
          <a:p>
            <a:pPr marL="800100" lvl="1" indent="-342900">
              <a:lnSpc>
                <a:spcPct val="80000"/>
              </a:lnSpc>
              <a:spcBef>
                <a:spcPct val="20000"/>
              </a:spcBef>
              <a:buFontTx/>
              <a:buChar char="•"/>
            </a:pPr>
            <a:r>
              <a:rPr lang="ro-RO" b="0" i="1" dirty="0">
                <a:solidFill>
                  <a:srgbClr val="FF0000"/>
                </a:solidFill>
                <a:latin typeface="Calibri" pitchFamily="34" charset="0"/>
              </a:rPr>
              <a:t>criteriile din Anexa nr. 2 la </a:t>
            </a:r>
            <a:r>
              <a:rPr lang="ro-RO" b="0" i="1" dirty="0" smtClean="0">
                <a:solidFill>
                  <a:srgbClr val="FF0000"/>
                </a:solidFill>
                <a:latin typeface="Calibri" pitchFamily="34" charset="0"/>
              </a:rPr>
              <a:t>Mobilitate;</a:t>
            </a:r>
            <a:endParaRPr lang="ro-RO" b="0" i="1" dirty="0">
              <a:solidFill>
                <a:srgbClr val="FF0000"/>
              </a:solidFill>
              <a:latin typeface="Calibri" pitchFamily="34" charset="0"/>
            </a:endParaRPr>
          </a:p>
          <a:p>
            <a:pPr marL="800100" lvl="1" indent="-342900">
              <a:lnSpc>
                <a:spcPct val="80000"/>
              </a:lnSpc>
              <a:spcBef>
                <a:spcPct val="20000"/>
              </a:spcBef>
              <a:buFontTx/>
              <a:buChar char="•"/>
            </a:pPr>
            <a:r>
              <a:rPr lang="ro-RO" b="0" i="1" dirty="0">
                <a:solidFill>
                  <a:srgbClr val="FF0000"/>
                </a:solidFill>
                <a:latin typeface="Calibri" pitchFamily="34" charset="0"/>
              </a:rPr>
              <a:t>alte criterii se pot stabili de CA al UPJ cu votul a 2/3 din totalul </a:t>
            </a:r>
            <a:r>
              <a:rPr lang="ro-RO" b="0" i="1" dirty="0" smtClean="0">
                <a:solidFill>
                  <a:srgbClr val="FF0000"/>
                </a:solidFill>
                <a:latin typeface="Calibri" pitchFamily="34" charset="0"/>
              </a:rPr>
              <a:t>membrilor.</a:t>
            </a:r>
            <a:endParaRPr lang="ro-RO" b="0" i="1" dirty="0">
              <a:solidFill>
                <a:srgbClr val="FF0000"/>
              </a:solidFill>
              <a:latin typeface="Calibri" pitchFamily="34" charset="0"/>
            </a:endParaRPr>
          </a:p>
        </p:txBody>
      </p:sp>
      <p:graphicFrame>
        <p:nvGraphicFramePr>
          <p:cNvPr id="9" name="Table 8"/>
          <p:cNvGraphicFramePr>
            <a:graphicFrameLocks noGrp="1"/>
          </p:cNvGraphicFramePr>
          <p:nvPr/>
        </p:nvGraphicFramePr>
        <p:xfrm>
          <a:off x="5796136" y="1700808"/>
          <a:ext cx="3118024" cy="1872206"/>
        </p:xfrm>
        <a:graphic>
          <a:graphicData uri="http://schemas.openxmlformats.org/drawingml/2006/table">
            <a:tbl>
              <a:tblPr/>
              <a:tblGrid>
                <a:gridCol w="445432"/>
                <a:gridCol w="445432"/>
                <a:gridCol w="445432"/>
                <a:gridCol w="445432"/>
                <a:gridCol w="445432"/>
                <a:gridCol w="445432"/>
                <a:gridCol w="445432"/>
              </a:tblGrid>
              <a:tr h="267458">
                <a:tc gridSpan="7">
                  <a:txBody>
                    <a:bodyPr/>
                    <a:lstStyle/>
                    <a:p>
                      <a:pPr algn="ctr" fontAlgn="b"/>
                      <a:r>
                        <a:rPr lang="ro-RO" sz="1100" b="1" i="0" u="none" strike="noStrike" noProof="0" dirty="0" smtClean="0">
                          <a:solidFill>
                            <a:srgbClr val="000000"/>
                          </a:solidFill>
                          <a:latin typeface="Calibri"/>
                        </a:rPr>
                        <a:t>Martie 2012</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7458">
                <a:tc>
                  <a:txBody>
                    <a:bodyPr/>
                    <a:lstStyle/>
                    <a:p>
                      <a:pPr algn="ctr" fontAlgn="b"/>
                      <a:r>
                        <a:rPr lang="ro-RO" sz="1100" b="1" i="1" u="none" strike="noStrike" noProof="0" smtClean="0">
                          <a:solidFill>
                            <a:srgbClr val="000000"/>
                          </a:solidFill>
                          <a:latin typeface="Calibri"/>
                        </a:rPr>
                        <a:t>L</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Ma</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Mi</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J</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V</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S</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D</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267458">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7458">
                <a:tc>
                  <a:txBody>
                    <a:bodyPr/>
                    <a:lstStyle/>
                    <a:p>
                      <a:pPr algn="ctr" fontAlgn="b"/>
                      <a:r>
                        <a:rPr lang="ro-RO" sz="1100" b="1" i="0" u="none" strike="noStrike" noProof="0" smtClean="0">
                          <a:solidFill>
                            <a:srgbClr val="000000"/>
                          </a:solidFill>
                          <a:latin typeface="Calibri"/>
                        </a:rPr>
                        <a:t>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7458">
                <a:tc>
                  <a:txBody>
                    <a:bodyPr/>
                    <a:lstStyle/>
                    <a:p>
                      <a:pPr algn="ctr" fontAlgn="b"/>
                      <a:r>
                        <a:rPr lang="ro-RO" sz="1100" b="1" i="0" u="none" strike="noStrike" noProof="0" smtClean="0">
                          <a:solidFill>
                            <a:srgbClr val="000000"/>
                          </a:solidFill>
                          <a:latin typeface="Calibri"/>
                        </a:rPr>
                        <a:t>12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7458">
                <a:tc>
                  <a:txBody>
                    <a:bodyPr/>
                    <a:lstStyle/>
                    <a:p>
                      <a:pPr algn="ctr" fontAlgn="b"/>
                      <a:r>
                        <a:rPr lang="ro-RO" sz="1100" b="1" i="0" u="none" strike="noStrike" noProof="0" smtClean="0">
                          <a:solidFill>
                            <a:srgbClr val="000000"/>
                          </a:solidFill>
                          <a:latin typeface="Calibri"/>
                        </a:rPr>
                        <a:t>19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ro-RO" sz="1100" b="1" i="0" u="none" strike="noStrike" noProof="0" smtClean="0">
                          <a:solidFill>
                            <a:srgbClr val="000000"/>
                          </a:solidFill>
                          <a:latin typeface="Calibri"/>
                        </a:rPr>
                        <a:t>20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ro-RO" sz="1100" b="1" i="0" u="none" strike="noStrike" noProof="0" smtClean="0">
                          <a:solidFill>
                            <a:srgbClr val="000000"/>
                          </a:solidFill>
                          <a:latin typeface="Calibri"/>
                        </a:rPr>
                        <a:t>21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ro-RO" sz="1100" b="1" i="0" u="none" strike="noStrike" noProof="0" smtClean="0">
                          <a:solidFill>
                            <a:srgbClr val="000000"/>
                          </a:solidFill>
                          <a:latin typeface="Calibri"/>
                        </a:rPr>
                        <a:t>22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ro-RO" sz="1100" b="1" i="0" u="none" strike="noStrike" noProof="0" smtClean="0">
                          <a:solidFill>
                            <a:srgbClr val="000000"/>
                          </a:solidFill>
                          <a:latin typeface="Calibri"/>
                        </a:rPr>
                        <a:t>23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66FF"/>
                    </a:solidFill>
                  </a:tcPr>
                </a:tc>
                <a:tc>
                  <a:txBody>
                    <a:bodyPr/>
                    <a:lstStyle/>
                    <a:p>
                      <a:pPr algn="ctr" fontAlgn="b"/>
                      <a:r>
                        <a:rPr lang="ro-RO" sz="1100" b="1" i="0" u="none" strike="noStrike" noProof="0" smtClean="0">
                          <a:solidFill>
                            <a:srgbClr val="000000"/>
                          </a:solidFill>
                          <a:latin typeface="Calibri"/>
                        </a:rPr>
                        <a:t>24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7458">
                <a:tc>
                  <a:txBody>
                    <a:bodyPr/>
                    <a:lstStyle/>
                    <a:p>
                      <a:pPr algn="ctr" fontAlgn="b"/>
                      <a:r>
                        <a:rPr lang="ro-RO" sz="1100" b="1" i="0" u="none" strike="noStrike" noProof="0" smtClean="0">
                          <a:solidFill>
                            <a:srgbClr val="000000"/>
                          </a:solidFill>
                          <a:latin typeface="Calibri"/>
                        </a:rPr>
                        <a:t>26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99FF"/>
                    </a:solidFill>
                  </a:tcPr>
                </a:tc>
                <a:tc>
                  <a:txBody>
                    <a:bodyPr/>
                    <a:lstStyle/>
                    <a:p>
                      <a:pPr algn="ctr" fontAlgn="b"/>
                      <a:r>
                        <a:rPr lang="ro-RO" sz="1100" b="1" i="0" u="none" strike="noStrike" noProof="0" smtClean="0">
                          <a:solidFill>
                            <a:srgbClr val="000000"/>
                          </a:solidFill>
                          <a:latin typeface="Calibri"/>
                        </a:rPr>
                        <a:t>27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99FF"/>
                    </a:solidFill>
                  </a:tcPr>
                </a:tc>
                <a:tc>
                  <a:txBody>
                    <a:bodyPr/>
                    <a:lstStyle/>
                    <a:p>
                      <a:pPr algn="ctr" fontAlgn="b"/>
                      <a:r>
                        <a:rPr lang="ro-RO" sz="1100" b="1" i="0" u="none" strike="noStrike" noProof="0" smtClean="0">
                          <a:solidFill>
                            <a:srgbClr val="000000"/>
                          </a:solidFill>
                          <a:latin typeface="Calibri"/>
                        </a:rPr>
                        <a:t>28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99FF"/>
                    </a:solidFill>
                  </a:tcPr>
                </a:tc>
                <a:tc>
                  <a:txBody>
                    <a:bodyPr/>
                    <a:lstStyle/>
                    <a:p>
                      <a:pPr algn="ctr" fontAlgn="b"/>
                      <a:r>
                        <a:rPr lang="ro-RO" sz="1100" b="1" i="0" u="none" strike="noStrike" noProof="0" dirty="0" smtClean="0">
                          <a:solidFill>
                            <a:srgbClr val="000000"/>
                          </a:solidFill>
                          <a:latin typeface="Calibri"/>
                        </a:rPr>
                        <a:t>29</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30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FF"/>
                    </a:solidFill>
                  </a:tcPr>
                </a:tc>
                <a:tc>
                  <a:txBody>
                    <a:bodyPr/>
                    <a:lstStyle/>
                    <a:p>
                      <a:pPr algn="ctr" fontAlgn="b"/>
                      <a:r>
                        <a:rPr lang="ro-RO" sz="1100" b="1" i="0" u="none" strike="noStrike" noProof="0" smtClean="0">
                          <a:solidFill>
                            <a:srgbClr val="000000"/>
                          </a:solidFill>
                          <a:latin typeface="Calibri"/>
                        </a:rPr>
                        <a:t>31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dirty="0" smtClean="0">
                          <a:solidFill>
                            <a:srgbClr val="000000"/>
                          </a:solidFill>
                          <a:latin typeface="Calibri"/>
                        </a:rPr>
                        <a:t> </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0" name="Slide Number Placeholder 9"/>
          <p:cNvSpPr>
            <a:spLocks noGrp="1"/>
          </p:cNvSpPr>
          <p:nvPr>
            <p:ph type="sldNum" sz="quarter" idx="12"/>
          </p:nvPr>
        </p:nvSpPr>
        <p:spPr/>
        <p:txBody>
          <a:bodyPr/>
          <a:lstStyle/>
          <a:p>
            <a:pPr>
              <a:defRPr/>
            </a:pPr>
            <a:fld id="{8DB725A0-80AF-4BE8-9246-2A26E494714D}" type="slidenum">
              <a:rPr lang="ro-RO" smtClean="0"/>
              <a:pPr>
                <a:defRPr/>
              </a:pPr>
              <a:t>27</a:t>
            </a:fld>
            <a:endParaRPr lang="ro-RO"/>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229600" cy="578328"/>
          </a:xfrm>
        </p:spPr>
        <p:txBody>
          <a:bodyPr>
            <a:normAutofit/>
          </a:bodyPr>
          <a:lstStyle/>
          <a:p>
            <a:pPr algn="ctr"/>
            <a:r>
              <a:rPr lang="ro-RO" sz="3200" b="1" kern="0" dirty="0" smtClean="0">
                <a:solidFill>
                  <a:srgbClr val="000099"/>
                </a:solidFill>
                <a:latin typeface="Calibri" pitchFamily="34" charset="0"/>
              </a:rPr>
              <a:t>Lista posturilor publicate pentru concurs</a:t>
            </a:r>
            <a:endParaRPr lang="en-US" sz="3200" b="1" dirty="0"/>
          </a:p>
        </p:txBody>
      </p:sp>
      <p:sp>
        <p:nvSpPr>
          <p:cNvPr id="4" name="Rectangle 3"/>
          <p:cNvSpPr txBox="1">
            <a:spLocks noGrp="1" noChangeArrowheads="1"/>
          </p:cNvSpPr>
          <p:nvPr>
            <p:ph idx="1"/>
          </p:nvPr>
        </p:nvSpPr>
        <p:spPr bwMode="auto">
          <a:xfrm>
            <a:off x="457200" y="980729"/>
            <a:ext cx="8229600" cy="5343872"/>
          </a:xfrm>
          <a:prstGeom prst="rect">
            <a:avLst/>
          </a:prstGeom>
          <a:noFill/>
          <a:ln w="9525">
            <a:noFill/>
            <a:miter lim="800000"/>
            <a:headEnd/>
            <a:tailEnd/>
          </a:ln>
        </p:spPr>
        <p:txBody>
          <a:bodyPr/>
          <a:lstStyle/>
          <a:p>
            <a:pPr marL="342900" indent="-342900">
              <a:lnSpc>
                <a:spcPct val="80000"/>
              </a:lnSpc>
              <a:spcBef>
                <a:spcPct val="20000"/>
              </a:spcBef>
              <a:buFontTx/>
              <a:buChar char="•"/>
            </a:pPr>
            <a:r>
              <a:rPr lang="ro-RO" sz="1600" b="0" dirty="0">
                <a:latin typeface="Calibri" pitchFamily="34" charset="0"/>
              </a:rPr>
              <a:t>posturile didactice/ catedrele vacante pentru </a:t>
            </a:r>
            <a:r>
              <a:rPr lang="ro-RO" sz="1600" dirty="0">
                <a:latin typeface="Calibri" pitchFamily="34" charset="0"/>
              </a:rPr>
              <a:t>angajare pe perioadă nedeterminată</a:t>
            </a:r>
            <a:r>
              <a:rPr lang="ro-RO" sz="1600" b="0" dirty="0">
                <a:latin typeface="Calibri" pitchFamily="34" charset="0"/>
              </a:rPr>
              <a:t> sunt posturi/ catedre </a:t>
            </a:r>
            <a:r>
              <a:rPr lang="ro-RO" sz="1600" b="0" u="sng" dirty="0">
                <a:latin typeface="Calibri" pitchFamily="34" charset="0"/>
              </a:rPr>
              <a:t>complete</a:t>
            </a:r>
            <a:r>
              <a:rPr lang="ro-RO" sz="1600" b="0" dirty="0">
                <a:latin typeface="Calibri" pitchFamily="34" charset="0"/>
              </a:rPr>
              <a:t> </a:t>
            </a:r>
            <a:r>
              <a:rPr lang="ro-RO" sz="1600" dirty="0">
                <a:latin typeface="Calibri" pitchFamily="34" charset="0"/>
              </a:rPr>
              <a:t>în concordanţă cu Centralizatorul</a:t>
            </a:r>
            <a:r>
              <a:rPr lang="ro-RO" sz="1600" b="0" dirty="0">
                <a:latin typeface="Calibri" pitchFamily="34" charset="0"/>
              </a:rPr>
              <a:t>, </a:t>
            </a:r>
            <a:r>
              <a:rPr lang="ro-RO" sz="1600" b="0" u="sng" dirty="0">
                <a:latin typeface="Calibri" pitchFamily="34" charset="0"/>
              </a:rPr>
              <a:t>care au viabilitate estimată de cel puţin 4 ani</a:t>
            </a:r>
            <a:r>
              <a:rPr lang="ro-RO" sz="1600" b="0" dirty="0">
                <a:latin typeface="Calibri" pitchFamily="34" charset="0"/>
              </a:rPr>
              <a:t>, în a căror structură pot fi incluse maximum 4 ore opţionale constituite, de regulă într-o singură UPJ, cu respectarea </a:t>
            </a:r>
            <a:r>
              <a:rPr lang="ro-RO" sz="1600" b="0" dirty="0" smtClean="0">
                <a:latin typeface="Calibri" pitchFamily="34" charset="0"/>
              </a:rPr>
              <a:t>Mobilităţii, art. 38;</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dacă UPJ se organizează în CŞ/ AT se pot constitui şi catedre la mai multe unităţi de învăţământ din cadrul CŞ/ AT (</a:t>
            </a:r>
            <a:r>
              <a:rPr lang="ro-RO" sz="1600" b="0" i="1" dirty="0">
                <a:solidFill>
                  <a:srgbClr val="FF0000"/>
                </a:solidFill>
                <a:latin typeface="Calibri" pitchFamily="34" charset="0"/>
              </a:rPr>
              <a:t>în PÎ va trece postul complet UPJ care organizează concursul</a:t>
            </a:r>
            <a:r>
              <a:rPr lang="ro-RO" sz="1600" b="0" dirty="0" smtClean="0">
                <a:latin typeface="Calibri" pitchFamily="34" charset="0"/>
              </a:rPr>
              <a:t>);</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în UPJ gimnaziale se pot constitui catedre compuse din două discipline (ex. matmatică - fizică), </a:t>
            </a:r>
            <a:r>
              <a:rPr lang="ro-RO" sz="1600" u="sng" dirty="0">
                <a:latin typeface="Calibri" pitchFamily="34" charset="0"/>
              </a:rPr>
              <a:t>în concordanţă cu Centralizatorul</a:t>
            </a:r>
            <a:r>
              <a:rPr lang="ro-RO" sz="1600" b="0" dirty="0">
                <a:latin typeface="Calibri" pitchFamily="34" charset="0"/>
              </a:rPr>
              <a:t> (</a:t>
            </a:r>
            <a:r>
              <a:rPr lang="ro-RO" sz="1600" b="0" i="1" dirty="0">
                <a:solidFill>
                  <a:srgbClr val="FF0000"/>
                </a:solidFill>
                <a:latin typeface="Calibri" pitchFamily="34" charset="0"/>
              </a:rPr>
              <a:t>să existe combinaţia în Centralizator</a:t>
            </a:r>
            <a:r>
              <a:rPr lang="ro-RO" sz="1600" b="0" dirty="0">
                <a:latin typeface="Calibri" pitchFamily="34" charset="0"/>
              </a:rPr>
              <a:t>), prima disciplină fiind disciplina la care se organizează concursul. Pe aceste posturi au acces numai candidaţii cu dublă specializare (conform postului şi Centralizatorului</a:t>
            </a:r>
            <a:r>
              <a:rPr lang="ro-RO" sz="1600" b="0" dirty="0" smtClean="0">
                <a:latin typeface="Calibri" pitchFamily="34" charset="0"/>
              </a:rPr>
              <a:t>);</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pentru disciplinele: </a:t>
            </a:r>
            <a:r>
              <a:rPr lang="ro-RO" sz="1600" b="0" i="1" dirty="0">
                <a:solidFill>
                  <a:srgbClr val="4597A0"/>
                </a:solidFill>
                <a:latin typeface="Calibri" pitchFamily="34" charset="0"/>
              </a:rPr>
              <a:t>logică, argumentare şi comunicare, filosofie, psihologie, sociologie, cultură civică, studii sociale, economie aplicată, economie, educaţie antreprenorială, limba latină, limba greacă veche, limba neogreacă, educaţie muzicală, educaţie plastică, educaţie artistică, istoria şi tradiţiile minorităţilor naţionale, religie baptistă, religie adventistă, religie penticostală, religie reformată, religie unitariană, religie greco-catolică, religie romano-catolică, ştiinţe</a:t>
            </a:r>
            <a:r>
              <a:rPr lang="ro-RO" sz="1600" b="0" dirty="0">
                <a:latin typeface="Calibri" pitchFamily="34" charset="0"/>
              </a:rPr>
              <a:t> se pot constitui catedre în doua sau mai multe UPJ sau din două sau mai multe discipline, pentru orice nivel,</a:t>
            </a:r>
            <a:r>
              <a:rPr lang="ro-RO" sz="1600" dirty="0">
                <a:latin typeface="Calibri" pitchFamily="34" charset="0"/>
              </a:rPr>
              <a:t> </a:t>
            </a:r>
            <a:r>
              <a:rPr lang="ro-RO" sz="1600" u="sng" dirty="0">
                <a:latin typeface="Calibri" pitchFamily="34" charset="0"/>
              </a:rPr>
              <a:t>conform Centralizatorului</a:t>
            </a:r>
            <a:r>
              <a:rPr lang="ro-RO" sz="1600" b="0" dirty="0">
                <a:latin typeface="Calibri" pitchFamily="34" charset="0"/>
              </a:rPr>
              <a:t>. În acest caz disciplina de concurs este prima declarată în înşiruirea catedrei şi candidaţii care pot ocupa catedra în cauză trebuie să aibă toate specializările catedrei, </a:t>
            </a:r>
            <a:r>
              <a:rPr lang="ro-RO" sz="1600" u="sng" dirty="0">
                <a:latin typeface="Calibri" pitchFamily="34" charset="0"/>
              </a:rPr>
              <a:t>conform </a:t>
            </a:r>
            <a:r>
              <a:rPr lang="ro-RO" sz="1600" u="sng" dirty="0" smtClean="0">
                <a:latin typeface="Calibri" pitchFamily="34" charset="0"/>
              </a:rPr>
              <a:t>Centralizatorului;</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posturi de profesor în cabinete de asistenţă psihopedagogică se publică numai pe </a:t>
            </a:r>
            <a:r>
              <a:rPr lang="ro-RO" sz="1600" b="0" dirty="0" smtClean="0">
                <a:latin typeface="Calibri" pitchFamily="34" charset="0"/>
              </a:rPr>
              <a:t>CJARE Timiş, </a:t>
            </a:r>
            <a:r>
              <a:rPr lang="ro-RO" sz="1600" b="0" dirty="0">
                <a:latin typeface="Calibri" pitchFamily="34" charset="0"/>
              </a:rPr>
              <a:t>şcolile pot solicita </a:t>
            </a:r>
            <a:r>
              <a:rPr lang="ro-RO" sz="1600" b="0" dirty="0" smtClean="0">
                <a:latin typeface="Calibri" pitchFamily="34" charset="0"/>
              </a:rPr>
              <a:t>repartizarea </a:t>
            </a:r>
            <a:r>
              <a:rPr lang="ro-RO" sz="1600" b="0" dirty="0">
                <a:latin typeface="Calibri" pitchFamily="34" charset="0"/>
              </a:rPr>
              <a:t>unui psiholog pentru a asigura activitatea specifică în şcoală. Toate UPJ care solicită post de acest tip la </a:t>
            </a:r>
            <a:r>
              <a:rPr lang="ro-RO" sz="1600" b="0" dirty="0" smtClean="0">
                <a:latin typeface="Calibri" pitchFamily="34" charset="0"/>
              </a:rPr>
              <a:t>ISJ TM </a:t>
            </a:r>
            <a:r>
              <a:rPr lang="ro-RO" sz="1600" b="0" dirty="0">
                <a:latin typeface="Calibri" pitchFamily="34" charset="0"/>
              </a:rPr>
              <a:t>vor primi răspuns negativ, conform OMECTS 5555/ 2011. </a:t>
            </a:r>
            <a:r>
              <a:rPr lang="ro-RO" sz="1600" b="0" dirty="0" smtClean="0">
                <a:latin typeface="Calibri" pitchFamily="34" charset="0"/>
              </a:rPr>
              <a:t>CJRAE Timiş </a:t>
            </a:r>
            <a:r>
              <a:rPr lang="ro-RO" sz="1600" b="0" dirty="0">
                <a:latin typeface="Calibri" pitchFamily="34" charset="0"/>
              </a:rPr>
              <a:t>solicită posturi la </a:t>
            </a:r>
            <a:r>
              <a:rPr lang="ro-RO" sz="1600" b="0" dirty="0" smtClean="0">
                <a:latin typeface="Calibri" pitchFamily="34" charset="0"/>
              </a:rPr>
              <a:t>ISJ TM </a:t>
            </a:r>
            <a:r>
              <a:rPr lang="ro-RO" sz="1600" b="0" dirty="0">
                <a:latin typeface="Calibri" pitchFamily="34" charset="0"/>
              </a:rPr>
              <a:t>dacă mai au nevoie, </a:t>
            </a:r>
            <a:r>
              <a:rPr lang="ro-RO" sz="1600" b="0" i="1" dirty="0">
                <a:solidFill>
                  <a:srgbClr val="FF0000"/>
                </a:solidFill>
                <a:latin typeface="Calibri" pitchFamily="34" charset="0"/>
              </a:rPr>
              <a:t>numai după ce au aprobată finanţarea de la Consiliul Judeţean în scris</a:t>
            </a:r>
            <a:r>
              <a:rPr lang="ro-RO" sz="1600" b="0" dirty="0">
                <a:latin typeface="Calibri" pitchFamily="34" charset="0"/>
              </a:rPr>
              <a:t>.</a:t>
            </a:r>
          </a:p>
        </p:txBody>
      </p:sp>
      <p:sp>
        <p:nvSpPr>
          <p:cNvPr id="5" name="Slide Number Placeholder 4"/>
          <p:cNvSpPr>
            <a:spLocks noGrp="1"/>
          </p:cNvSpPr>
          <p:nvPr>
            <p:ph type="sldNum" sz="quarter" idx="12"/>
          </p:nvPr>
        </p:nvSpPr>
        <p:spPr/>
        <p:txBody>
          <a:bodyPr/>
          <a:lstStyle/>
          <a:p>
            <a:pPr>
              <a:defRPr/>
            </a:pPr>
            <a:fld id="{8DB725A0-80AF-4BE8-9246-2A26E494714D}" type="slidenum">
              <a:rPr lang="ro-RO" smtClean="0"/>
              <a:pPr>
                <a:defRPr/>
              </a:pPr>
              <a:t>28</a:t>
            </a:fld>
            <a:endParaRPr lang="ro-RO"/>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1560" y="476672"/>
            <a:ext cx="8229600" cy="578328"/>
          </a:xfrm>
        </p:spPr>
        <p:txBody>
          <a:bodyPr>
            <a:normAutofit/>
          </a:bodyPr>
          <a:lstStyle/>
          <a:p>
            <a:pPr algn="ctr"/>
            <a:r>
              <a:rPr lang="ro-RO" sz="3200" b="1" kern="0" dirty="0" smtClean="0">
                <a:solidFill>
                  <a:srgbClr val="000099"/>
                </a:solidFill>
                <a:latin typeface="Calibri" pitchFamily="34" charset="0"/>
              </a:rPr>
              <a:t>Lista posturilor publicate pentru concurs</a:t>
            </a:r>
            <a:endParaRPr lang="en-US" sz="3200" b="1" dirty="0"/>
          </a:p>
        </p:txBody>
      </p:sp>
      <p:sp>
        <p:nvSpPr>
          <p:cNvPr id="5" name="Rectangle 3"/>
          <p:cNvSpPr txBox="1">
            <a:spLocks noGrp="1" noChangeArrowheads="1"/>
          </p:cNvSpPr>
          <p:nvPr>
            <p:ph idx="1"/>
          </p:nvPr>
        </p:nvSpPr>
        <p:spPr bwMode="auto">
          <a:xfrm>
            <a:off x="457200" y="1196752"/>
            <a:ext cx="8229600" cy="5328592"/>
          </a:xfrm>
          <a:prstGeom prst="rect">
            <a:avLst/>
          </a:prstGeom>
          <a:noFill/>
          <a:ln w="9525">
            <a:noFill/>
            <a:miter lim="800000"/>
            <a:headEnd/>
            <a:tailEnd/>
          </a:ln>
        </p:spPr>
        <p:txBody>
          <a:bodyPr>
            <a:normAutofit/>
          </a:bodyPr>
          <a:lstStyle/>
          <a:p>
            <a:pPr marL="342900" indent="-342900">
              <a:lnSpc>
                <a:spcPct val="80000"/>
              </a:lnSpc>
              <a:spcBef>
                <a:spcPct val="20000"/>
              </a:spcBef>
              <a:buFontTx/>
              <a:buChar char="•"/>
            </a:pPr>
            <a:r>
              <a:rPr lang="ro-RO" sz="1600" b="0" dirty="0">
                <a:latin typeface="Calibri" pitchFamily="34" charset="0"/>
              </a:rPr>
              <a:t>posturile din mediul rural, stabilite de CA al </a:t>
            </a:r>
            <a:r>
              <a:rPr lang="ro-RO" sz="1600" b="0" dirty="0" smtClean="0">
                <a:latin typeface="Calibri" pitchFamily="34" charset="0"/>
              </a:rPr>
              <a:t>ISJ TM</a:t>
            </a:r>
            <a:r>
              <a:rPr lang="ro-RO" sz="1600" b="0" dirty="0">
                <a:latin typeface="Calibri" pitchFamily="34" charset="0"/>
              </a:rPr>
              <a:t>, pentru a fi ocupate cu absolvenţi ai instituţiilor de învăţământ superior, care au încheiat contracte cu MECTS pentru mediul rural, vor fi publicate cu menţiunea </a:t>
            </a:r>
            <a:r>
              <a:rPr lang="ro-RO" sz="1600" b="0" i="1" dirty="0">
                <a:solidFill>
                  <a:srgbClr val="FF0000"/>
                </a:solidFill>
                <a:latin typeface="Calibri" pitchFamily="34" charset="0"/>
              </a:rPr>
              <a:t>contract </a:t>
            </a:r>
            <a:r>
              <a:rPr lang="ro-RO" sz="1600" b="0" i="1" dirty="0" smtClean="0">
                <a:solidFill>
                  <a:srgbClr val="FF0000"/>
                </a:solidFill>
                <a:latin typeface="Calibri" pitchFamily="34" charset="0"/>
              </a:rPr>
              <a:t>MECTS;</a:t>
            </a:r>
            <a:endParaRPr lang="ro-RO" sz="1600" b="0" i="1" dirty="0">
              <a:solidFill>
                <a:srgbClr val="FF0000"/>
              </a:solidFill>
              <a:latin typeface="Calibri" pitchFamily="34" charset="0"/>
            </a:endParaRPr>
          </a:p>
          <a:p>
            <a:pPr marL="342900" indent="-342900">
              <a:lnSpc>
                <a:spcPct val="80000"/>
              </a:lnSpc>
              <a:spcBef>
                <a:spcPct val="20000"/>
              </a:spcBef>
              <a:buFontTx/>
              <a:buChar char="•"/>
            </a:pPr>
            <a:r>
              <a:rPr lang="ro-RO" sz="1600" b="0" dirty="0">
                <a:solidFill>
                  <a:srgbClr val="FF0000"/>
                </a:solidFill>
                <a:latin typeface="Calibri" pitchFamily="34" charset="0"/>
              </a:rPr>
              <a:t>aceste posturi se vor stabili în şedinţa CA al </a:t>
            </a:r>
            <a:r>
              <a:rPr lang="ro-RO" sz="1600" b="0" dirty="0" smtClean="0">
                <a:solidFill>
                  <a:srgbClr val="FF0000"/>
                </a:solidFill>
                <a:latin typeface="Calibri" pitchFamily="34" charset="0"/>
              </a:rPr>
              <a:t>ISJ TM </a:t>
            </a:r>
            <a:r>
              <a:rPr lang="ro-RO" sz="1600" b="0" dirty="0">
                <a:solidFill>
                  <a:srgbClr val="FF0000"/>
                </a:solidFill>
                <a:latin typeface="Calibri" pitchFamily="34" charset="0"/>
              </a:rPr>
              <a:t>din </a:t>
            </a:r>
            <a:r>
              <a:rPr lang="ro-RO" sz="1600" b="0" dirty="0" smtClean="0">
                <a:solidFill>
                  <a:srgbClr val="FF0000"/>
                </a:solidFill>
                <a:latin typeface="Calibri" pitchFamily="34" charset="0"/>
              </a:rPr>
              <a:t>30.03.2012;</a:t>
            </a:r>
            <a:endParaRPr lang="ro-RO" sz="1600" b="0" dirty="0">
              <a:solidFill>
                <a:srgbClr val="FF0000"/>
              </a:solidFill>
              <a:latin typeface="Calibri" pitchFamily="34" charset="0"/>
            </a:endParaRPr>
          </a:p>
          <a:p>
            <a:pPr marL="342900" indent="-342900">
              <a:lnSpc>
                <a:spcPct val="80000"/>
              </a:lnSpc>
              <a:spcBef>
                <a:spcPct val="20000"/>
              </a:spcBef>
              <a:buFontTx/>
              <a:buChar char="•"/>
            </a:pPr>
            <a:r>
              <a:rPr lang="ro-RO" sz="1600" b="0" dirty="0">
                <a:latin typeface="Calibri" pitchFamily="34" charset="0"/>
              </a:rPr>
              <a:t>absolvenţii cu contract MECTS au prioritate în ocuparea posturilor în baza rezultatelor obţinute la concurs. Dacă optează pentru mediul urban, </a:t>
            </a:r>
            <a:r>
              <a:rPr lang="ro-RO" sz="1600" b="0" dirty="0">
                <a:solidFill>
                  <a:srgbClr val="FF0000"/>
                </a:solidFill>
                <a:latin typeface="Calibri" pitchFamily="34" charset="0"/>
              </a:rPr>
              <a:t>sunt obligaţi să declare în scris la </a:t>
            </a:r>
            <a:r>
              <a:rPr lang="ro-RO" sz="1600" b="0" dirty="0" smtClean="0">
                <a:solidFill>
                  <a:srgbClr val="FF0000"/>
                </a:solidFill>
                <a:latin typeface="Calibri" pitchFamily="34" charset="0"/>
              </a:rPr>
              <a:t>ISJ TM </a:t>
            </a:r>
            <a:r>
              <a:rPr lang="ro-RO" sz="1600" b="0" dirty="0">
                <a:solidFill>
                  <a:srgbClr val="FF0000"/>
                </a:solidFill>
                <a:latin typeface="Calibri" pitchFamily="34" charset="0"/>
              </a:rPr>
              <a:t>acest lucru pentru a fi eliminaţi din listele specifice </a:t>
            </a:r>
            <a:r>
              <a:rPr lang="ro-RO" sz="1600" b="0" dirty="0">
                <a:latin typeface="Calibri" pitchFamily="34" charset="0"/>
              </a:rPr>
              <a:t>şi sunt obligaţi să ramburseze bursa acordată de către MECTS. </a:t>
            </a:r>
            <a:r>
              <a:rPr lang="ro-RO" sz="1600" b="0" dirty="0">
                <a:solidFill>
                  <a:srgbClr val="FF0000"/>
                </a:solidFill>
                <a:latin typeface="Calibri" pitchFamily="34" charset="0"/>
              </a:rPr>
              <a:t>Candidaţii cu contract MECTS sunt obligaţi să se prezinte la </a:t>
            </a:r>
            <a:r>
              <a:rPr lang="ro-RO" sz="1600" b="0" dirty="0" smtClean="0">
                <a:solidFill>
                  <a:srgbClr val="FF0000"/>
                </a:solidFill>
                <a:latin typeface="Calibri" pitchFamily="34" charset="0"/>
              </a:rPr>
              <a:t>ISJ TM </a:t>
            </a:r>
            <a:r>
              <a:rPr lang="ro-RO" sz="1600" b="0" dirty="0">
                <a:solidFill>
                  <a:srgbClr val="FF0000"/>
                </a:solidFill>
                <a:latin typeface="Calibri" pitchFamily="34" charset="0"/>
              </a:rPr>
              <a:t>până la 01.03.2012 pentru a-şi exprima intenţia de a participa la concurs</a:t>
            </a:r>
            <a:r>
              <a:rPr lang="ro-RO" sz="1600" b="0" dirty="0">
                <a:latin typeface="Calibri" pitchFamily="34" charset="0"/>
              </a:rPr>
              <a:t>. </a:t>
            </a:r>
            <a:r>
              <a:rPr lang="ro-RO" sz="1600" b="0" dirty="0" smtClean="0">
                <a:latin typeface="Calibri" pitchFamily="34" charset="0"/>
              </a:rPr>
              <a:t>ISJ TM </a:t>
            </a:r>
            <a:r>
              <a:rPr lang="ro-RO" sz="1600" b="0" dirty="0">
                <a:latin typeface="Calibri" pitchFamily="34" charset="0"/>
              </a:rPr>
              <a:t>are obligaţia de a le asigura posturi pe o perioadă egală cu perioada studiilor în care au beneficiat de această </a:t>
            </a:r>
            <a:r>
              <a:rPr lang="ro-RO" sz="1600" b="0" dirty="0" smtClean="0">
                <a:latin typeface="Calibri" pitchFamily="34" charset="0"/>
              </a:rPr>
              <a:t>bursă;</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cererile de înscriere la concurs se depun la UPJ, conform Anexei nr. 22 la </a:t>
            </a:r>
            <a:r>
              <a:rPr lang="ro-RO" sz="1600" b="0" dirty="0" smtClean="0">
                <a:latin typeface="Calibri" pitchFamily="34" charset="0"/>
              </a:rPr>
              <a:t>Mobilitate, </a:t>
            </a:r>
            <a:r>
              <a:rPr lang="ro-RO" sz="1600" b="0" dirty="0">
                <a:latin typeface="Calibri" pitchFamily="34" charset="0"/>
              </a:rPr>
              <a:t>însoţite de documentele </a:t>
            </a:r>
            <a:r>
              <a:rPr lang="ro-RO" sz="1600" b="0" dirty="0" smtClean="0">
                <a:latin typeface="Calibri" pitchFamily="34" charset="0"/>
              </a:rPr>
              <a:t>doveditoare. </a:t>
            </a:r>
            <a:r>
              <a:rPr lang="ro-RO" sz="1600" b="0" dirty="0" smtClean="0">
                <a:solidFill>
                  <a:srgbClr val="3C8C93"/>
                </a:solidFill>
                <a:latin typeface="Calibri" pitchFamily="34" charset="0"/>
              </a:rPr>
              <a:t>Comisia de mobilitate judeţeană Timiş </a:t>
            </a:r>
            <a:r>
              <a:rPr lang="ro-RO" sz="1600" b="0" dirty="0">
                <a:solidFill>
                  <a:srgbClr val="3C8C93"/>
                </a:solidFill>
                <a:latin typeface="Calibri" pitchFamily="34" charset="0"/>
              </a:rPr>
              <a:t>are obligaţia de a consilia permanent membrii comisiilor de organizare a concursului din UPJ, cu orice problemă pe componentă. </a:t>
            </a:r>
          </a:p>
          <a:p>
            <a:pPr marL="342900" indent="-342900">
              <a:lnSpc>
                <a:spcPct val="80000"/>
              </a:lnSpc>
              <a:spcBef>
                <a:spcPct val="20000"/>
              </a:spcBef>
              <a:buFontTx/>
              <a:buChar char="•"/>
            </a:pPr>
            <a:r>
              <a:rPr lang="ro-RO" sz="1600" b="0" dirty="0">
                <a:latin typeface="Calibri" pitchFamily="34" charset="0"/>
              </a:rPr>
              <a:t>datele din fişa de înscriere a candidaţilor sunt introduse în sistemul informatizat. În perioada de validare a fişelor de înscriere, candidatul primeşte fişa martor, pe care este obligat să o semneze, alături de reprezentantul comisiei de înscriere (nesemnarea atrage după sine anularea înscrierii la concurs). </a:t>
            </a:r>
            <a:r>
              <a:rPr lang="ro-RO" sz="1600" b="0" dirty="0">
                <a:solidFill>
                  <a:srgbClr val="FF0000"/>
                </a:solidFill>
                <a:latin typeface="Calibri" pitchFamily="34" charset="0"/>
              </a:rPr>
              <a:t>A nu se uita ataşarea avizelor în dosar de către candidaţi!</a:t>
            </a:r>
          </a:p>
          <a:p>
            <a:pPr marL="342900" indent="-342900">
              <a:lnSpc>
                <a:spcPct val="80000"/>
              </a:lnSpc>
              <a:spcBef>
                <a:spcPct val="20000"/>
              </a:spcBef>
              <a:buFontTx/>
              <a:buChar char="•"/>
            </a:pPr>
            <a:r>
              <a:rPr lang="ro-RO" sz="1600" b="0" dirty="0" smtClean="0">
                <a:latin typeface="Calibri" pitchFamily="34" charset="0"/>
              </a:rPr>
              <a:t>Mobilitate, art. </a:t>
            </a:r>
            <a:r>
              <a:rPr lang="ro-RO" sz="1600" b="0" dirty="0">
                <a:latin typeface="Calibri" pitchFamily="34" charset="0"/>
              </a:rPr>
              <a:t>113 şi Centralizatorul </a:t>
            </a:r>
            <a:r>
              <a:rPr lang="ro-RO" sz="1600" b="0" dirty="0" smtClean="0">
                <a:latin typeface="Calibri" pitchFamily="34" charset="0"/>
              </a:rPr>
              <a:t>dau </a:t>
            </a:r>
            <a:r>
              <a:rPr lang="ro-RO" sz="1600" b="0" dirty="0">
                <a:latin typeface="Calibri" pitchFamily="34" charset="0"/>
              </a:rPr>
              <a:t>detalii privind condiţiile de ocupare a </a:t>
            </a:r>
            <a:r>
              <a:rPr lang="ro-RO" sz="1600" b="0" dirty="0" smtClean="0">
                <a:latin typeface="Calibri" pitchFamily="34" charset="0"/>
              </a:rPr>
              <a:t>posturilor.</a:t>
            </a:r>
            <a:endParaRPr lang="ro-RO" sz="1600" b="0" dirty="0">
              <a:latin typeface="Calibri" pitchFamily="34" charset="0"/>
            </a:endParaRPr>
          </a:p>
          <a:p>
            <a:pPr marL="342900" indent="-342900">
              <a:lnSpc>
                <a:spcPct val="80000"/>
              </a:lnSpc>
              <a:spcBef>
                <a:spcPct val="20000"/>
              </a:spcBef>
              <a:buFontTx/>
              <a:buChar char="•"/>
            </a:pPr>
            <a:endParaRPr lang="ro-RO" sz="1600" b="0" dirty="0">
              <a:latin typeface="Calibri" pitchFamily="34" charset="0"/>
            </a:endParaRPr>
          </a:p>
        </p:txBody>
      </p:sp>
      <p:sp>
        <p:nvSpPr>
          <p:cNvPr id="6" name="Slide Number Placeholder 5"/>
          <p:cNvSpPr>
            <a:spLocks noGrp="1"/>
          </p:cNvSpPr>
          <p:nvPr>
            <p:ph type="sldNum" sz="quarter" idx="12"/>
          </p:nvPr>
        </p:nvSpPr>
        <p:spPr/>
        <p:txBody>
          <a:bodyPr/>
          <a:lstStyle/>
          <a:p>
            <a:pPr>
              <a:defRPr/>
            </a:pPr>
            <a:fld id="{8DB725A0-80AF-4BE8-9246-2A26E494714D}" type="slidenum">
              <a:rPr lang="ro-RO" smtClean="0"/>
              <a:pPr>
                <a:defRPr/>
              </a:pPr>
              <a:t>29</a:t>
            </a:fld>
            <a:endParaRPr lang="ro-RO"/>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435975" cy="842987"/>
          </a:xfrm>
        </p:spPr>
        <p:txBody>
          <a:bodyPr wrap="square" lIns="91440" tIns="45720" rIns="91440" bIns="45720" numCol="1" anchorCtr="0" compatLnSpc="1">
            <a:prstTxWarp prst="textNoShape">
              <a:avLst/>
            </a:prstTxWarp>
            <a:noAutofit/>
          </a:bodyPr>
          <a:lstStyle/>
          <a:p>
            <a:pPr algn="ctr" eaLnBrk="1" hangingPunct="1"/>
            <a:r>
              <a:rPr lang="ro-RO" sz="2800" dirty="0" smtClean="0"/>
              <a:t>Etapele de mobilitate a personalului didactic din învăţământul preuniversitar sunt:</a:t>
            </a:r>
          </a:p>
        </p:txBody>
      </p:sp>
      <p:sp>
        <p:nvSpPr>
          <p:cNvPr id="3" name="Content Placeholder 2"/>
          <p:cNvSpPr>
            <a:spLocks noGrp="1"/>
          </p:cNvSpPr>
          <p:nvPr>
            <p:ph idx="1"/>
          </p:nvPr>
        </p:nvSpPr>
        <p:spPr>
          <a:xfrm>
            <a:off x="395536" y="1412776"/>
            <a:ext cx="8507413" cy="4971579"/>
          </a:xfrm>
        </p:spPr>
        <p:txBody>
          <a:bodyPr>
            <a:normAutofit fontScale="92500" lnSpcReduction="10000"/>
          </a:bodyPr>
          <a:lstStyle/>
          <a:p>
            <a:pPr marL="273600" algn="just" eaLnBrk="1" hangingPunct="1">
              <a:lnSpc>
                <a:spcPct val="110000"/>
              </a:lnSpc>
              <a:spcBef>
                <a:spcPts val="0"/>
              </a:spcBef>
              <a:buFont typeface="Wingdings" pitchFamily="2" charset="2"/>
              <a:buNone/>
            </a:pPr>
            <a:r>
              <a:rPr lang="ro-RO" sz="2400" dirty="0" smtClean="0">
                <a:latin typeface="+mj-lt"/>
              </a:rPr>
              <a:t>d) </a:t>
            </a:r>
            <a:r>
              <a:rPr lang="ro-RO" sz="2400" b="1" dirty="0" smtClean="0">
                <a:latin typeface="+mj-lt"/>
              </a:rPr>
              <a:t>stabilirea posturilor</a:t>
            </a:r>
            <a:r>
              <a:rPr lang="ro-RO" sz="2400" dirty="0" smtClean="0">
                <a:latin typeface="+mj-lt"/>
              </a:rPr>
              <a:t> didactice/catedrelor vacante/rezervate şi </a:t>
            </a:r>
            <a:r>
              <a:rPr lang="ro-RO" sz="2400" b="1" dirty="0" smtClean="0">
                <a:latin typeface="+mj-lt"/>
              </a:rPr>
              <a:t>publicarea</a:t>
            </a:r>
            <a:r>
              <a:rPr lang="ro-RO" sz="2400" dirty="0" smtClean="0">
                <a:latin typeface="+mj-lt"/>
              </a:rPr>
              <a:t> acestora în vederea ocupării;</a:t>
            </a:r>
            <a:endParaRPr lang="en-US" sz="2400" dirty="0" smtClean="0">
              <a:latin typeface="+mj-lt"/>
            </a:endParaRPr>
          </a:p>
          <a:p>
            <a:pPr marL="273600" algn="just" eaLnBrk="1" hangingPunct="1">
              <a:lnSpc>
                <a:spcPct val="110000"/>
              </a:lnSpc>
              <a:spcBef>
                <a:spcPts val="0"/>
              </a:spcBef>
              <a:buFont typeface="Wingdings" pitchFamily="2" charset="2"/>
              <a:buNone/>
            </a:pPr>
            <a:r>
              <a:rPr lang="ro-RO" sz="2400" dirty="0" smtClean="0">
                <a:latin typeface="+mj-lt"/>
              </a:rPr>
              <a:t>e) </a:t>
            </a:r>
            <a:r>
              <a:rPr lang="ro-RO" sz="2400" b="1" dirty="0" smtClean="0">
                <a:latin typeface="+mj-lt"/>
              </a:rPr>
              <a:t>transferarea personalului didactic titular al sistemului naţional de învăţământ disponibilizat prin restrângere de activitate </a:t>
            </a:r>
            <a:r>
              <a:rPr lang="ro-RO" sz="2400" dirty="0" smtClean="0">
                <a:latin typeface="+mj-lt"/>
              </a:rPr>
              <a:t>sau prin restructurarea reţelei şcolare ori desfiinţarea unor unităţi de învăţământ;</a:t>
            </a:r>
            <a:endParaRPr lang="en-US" sz="2400" dirty="0" smtClean="0">
              <a:latin typeface="+mj-lt"/>
            </a:endParaRPr>
          </a:p>
          <a:p>
            <a:pPr algn="just">
              <a:lnSpc>
                <a:spcPct val="110000"/>
              </a:lnSpc>
              <a:spcBef>
                <a:spcPts val="0"/>
              </a:spcBef>
              <a:buNone/>
            </a:pPr>
            <a:r>
              <a:rPr lang="en-US" sz="2400" dirty="0" smtClean="0">
                <a:latin typeface="+mj-lt"/>
              </a:rPr>
              <a:t>f) </a:t>
            </a:r>
            <a:r>
              <a:rPr lang="ro-RO" sz="2400" b="1" dirty="0" smtClean="0">
                <a:latin typeface="+mj-lt"/>
              </a:rPr>
              <a:t>ocuparea posturilor </a:t>
            </a:r>
            <a:r>
              <a:rPr lang="ro-RO" sz="2400" dirty="0" smtClean="0">
                <a:latin typeface="+mj-lt"/>
              </a:rPr>
              <a:t>didactice/catedrelor declarate vacante/rezervate de unităţile de învăţământ, </a:t>
            </a:r>
            <a:r>
              <a:rPr lang="ro-RO" sz="2400" b="1" dirty="0" smtClean="0">
                <a:latin typeface="+mj-lt"/>
              </a:rPr>
              <a:t>prin concurs organizat la nivelul unităţilor de învăţământ, consorţiilor şcolare ori asocierilor temporare de unităţi de învăţământ la nivel local/judeţean</a:t>
            </a:r>
            <a:r>
              <a:rPr lang="ro-RO" sz="2400" dirty="0" smtClean="0">
                <a:latin typeface="+mj-lt"/>
              </a:rPr>
              <a:t>; </a:t>
            </a:r>
          </a:p>
          <a:p>
            <a:pPr algn="just">
              <a:lnSpc>
                <a:spcPct val="110000"/>
              </a:lnSpc>
              <a:spcBef>
                <a:spcPts val="0"/>
              </a:spcBef>
              <a:buNone/>
            </a:pPr>
            <a:r>
              <a:rPr lang="ro-RO" sz="2400" dirty="0" smtClean="0">
                <a:latin typeface="+mj-lt"/>
              </a:rPr>
              <a:t>g) </a:t>
            </a:r>
            <a:r>
              <a:rPr lang="ro-RO" sz="2400" b="1" dirty="0" smtClean="0">
                <a:latin typeface="+mj-lt"/>
              </a:rPr>
              <a:t>completarea normei didactice</a:t>
            </a:r>
            <a:r>
              <a:rPr lang="ro-RO" sz="2400" dirty="0" smtClean="0">
                <a:latin typeface="+mj-lt"/>
              </a:rPr>
              <a:t>, la nivelul inspectoratului şcolar, pentru personalul didactic titular căruia nu i se poate constitui catedra la nivelul unităţii de învăţământ ori în unităţi de învăţământ din aceeaşi localitate sau al consorţiului şcolar;</a:t>
            </a:r>
          </a:p>
          <a:p>
            <a:pPr algn="just" eaLnBrk="1" hangingPunct="1">
              <a:lnSpc>
                <a:spcPct val="110000"/>
              </a:lnSpc>
              <a:spcBef>
                <a:spcPts val="0"/>
              </a:spcBef>
              <a:buFont typeface="Wingdings" pitchFamily="2" charset="2"/>
              <a:buNone/>
            </a:pPr>
            <a:endParaRPr lang="ro-RO" sz="2300" dirty="0" smtClean="0">
              <a:latin typeface="+mj-lt"/>
            </a:endParaRP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3</a:t>
            </a:fld>
            <a:endParaRPr lang="ro-RO"/>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578328"/>
          </a:xfrm>
        </p:spPr>
        <p:txBody>
          <a:bodyPr>
            <a:normAutofit/>
          </a:bodyPr>
          <a:lstStyle/>
          <a:p>
            <a:pPr algn="ctr"/>
            <a:r>
              <a:rPr lang="ro-RO" sz="3200" b="1" kern="0" dirty="0" smtClean="0">
                <a:solidFill>
                  <a:srgbClr val="000099"/>
                </a:solidFill>
                <a:latin typeface="Calibri" pitchFamily="34" charset="0"/>
              </a:rPr>
              <a:t>Concursul de ocupare a posturilor</a:t>
            </a:r>
            <a:r>
              <a:rPr lang="en-US" sz="3200" b="1" kern="0" dirty="0" smtClean="0">
                <a:solidFill>
                  <a:srgbClr val="000099"/>
                </a:solidFill>
                <a:latin typeface="Calibri" pitchFamily="34" charset="0"/>
              </a:rPr>
              <a:t>.</a:t>
            </a:r>
            <a:r>
              <a:rPr lang="ro-RO" sz="3200" b="1" kern="0" dirty="0" smtClean="0">
                <a:solidFill>
                  <a:srgbClr val="000099"/>
                </a:solidFill>
                <a:latin typeface="Calibri" pitchFamily="34" charset="0"/>
              </a:rPr>
              <a:t> </a:t>
            </a:r>
            <a:r>
              <a:rPr lang="en-US" sz="3200" b="1" kern="0" dirty="0" smtClean="0">
                <a:solidFill>
                  <a:schemeClr val="bg1">
                    <a:lumMod val="50000"/>
                  </a:schemeClr>
                </a:solidFill>
                <a:latin typeface="Calibri" pitchFamily="34" charset="0"/>
              </a:rPr>
              <a:t>C</a:t>
            </a:r>
            <a:r>
              <a:rPr lang="ro-RO" sz="3200" b="1" kern="0" dirty="0" smtClean="0">
                <a:solidFill>
                  <a:schemeClr val="bg1">
                    <a:lumMod val="50000"/>
                  </a:schemeClr>
                </a:solidFill>
                <a:latin typeface="Calibri" pitchFamily="34" charset="0"/>
              </a:rPr>
              <a:t>alendar</a:t>
            </a:r>
            <a:endParaRPr lang="en-US" sz="3200" b="1" dirty="0"/>
          </a:p>
        </p:txBody>
      </p:sp>
      <p:sp>
        <p:nvSpPr>
          <p:cNvPr id="4" name="Rectangle 3"/>
          <p:cNvSpPr txBox="1">
            <a:spLocks noChangeArrowheads="1"/>
          </p:cNvSpPr>
          <p:nvPr/>
        </p:nvSpPr>
        <p:spPr bwMode="auto">
          <a:xfrm>
            <a:off x="179512" y="1066800"/>
            <a:ext cx="5544616" cy="1786136"/>
          </a:xfrm>
          <a:prstGeom prst="rect">
            <a:avLst/>
          </a:prstGeom>
          <a:solidFill>
            <a:srgbClr val="99FF99"/>
          </a:solidFill>
          <a:ln w="9525">
            <a:noFill/>
            <a:miter lim="800000"/>
            <a:headEnd/>
            <a:tailEnd/>
          </a:ln>
        </p:spPr>
        <p:txBody>
          <a:bodyPr/>
          <a:lstStyle/>
          <a:p>
            <a:pPr marL="342900" indent="-342900">
              <a:lnSpc>
                <a:spcPct val="80000"/>
              </a:lnSpc>
              <a:spcBef>
                <a:spcPct val="20000"/>
              </a:spcBef>
              <a:buFontTx/>
              <a:buChar char="•"/>
            </a:pPr>
            <a:r>
              <a:rPr lang="ro-RO" b="0" dirty="0">
                <a:latin typeface="Calibri" pitchFamily="34" charset="0"/>
              </a:rPr>
              <a:t>afişarea listei posturilor </a:t>
            </a:r>
            <a:r>
              <a:rPr lang="ro-RO" dirty="0">
                <a:latin typeface="Calibri" pitchFamily="34" charset="0"/>
              </a:rPr>
              <a:t>ocupate</a:t>
            </a:r>
            <a:r>
              <a:rPr lang="ro-RO" b="0" dirty="0">
                <a:latin typeface="Calibri" pitchFamily="34" charset="0"/>
              </a:rPr>
              <a:t> după soluţionarea </a:t>
            </a:r>
            <a:r>
              <a:rPr lang="ro-RO" b="0" dirty="0" smtClean="0">
                <a:latin typeface="Calibri" pitchFamily="34" charset="0"/>
              </a:rPr>
              <a:t>RTA</a:t>
            </a:r>
            <a:r>
              <a:rPr lang="ro-RO" b="0" dirty="0">
                <a:latin typeface="Calibri" pitchFamily="34" charset="0"/>
              </a:rPr>
              <a:t>, a acordării prelungirii contractelor pe perioadă nedeterminată/ determinată pentru 2012-2013, la UPJ şi la </a:t>
            </a:r>
            <a:r>
              <a:rPr lang="ro-RO" b="0" dirty="0" smtClean="0">
                <a:latin typeface="Calibri" pitchFamily="34" charset="0"/>
              </a:rPr>
              <a:t>ISJ TM;</a:t>
            </a:r>
            <a:endParaRPr lang="ro-RO" b="0" dirty="0">
              <a:latin typeface="Calibri" pitchFamily="34" charset="0"/>
            </a:endParaRPr>
          </a:p>
          <a:p>
            <a:pPr marL="342900" indent="-342900">
              <a:lnSpc>
                <a:spcPct val="80000"/>
              </a:lnSpc>
              <a:spcBef>
                <a:spcPct val="20000"/>
              </a:spcBef>
              <a:buFontTx/>
              <a:buChar char="•"/>
            </a:pPr>
            <a:r>
              <a:rPr lang="ro-RO" b="0" dirty="0">
                <a:latin typeface="Calibri" pitchFamily="34" charset="0"/>
              </a:rPr>
              <a:t>afişarea listei reactualizate cuprinzând posturile pentru concurs, la UPJ şi la </a:t>
            </a:r>
            <a:r>
              <a:rPr lang="ro-RO" b="0" dirty="0" smtClean="0">
                <a:latin typeface="Calibri" pitchFamily="34" charset="0"/>
              </a:rPr>
              <a:t>ISJ TM.</a:t>
            </a:r>
            <a:endParaRPr lang="ro-RO" b="0" i="1" dirty="0">
              <a:latin typeface="Calibri" pitchFamily="34" charset="0"/>
            </a:endParaRPr>
          </a:p>
        </p:txBody>
      </p:sp>
      <p:sp>
        <p:nvSpPr>
          <p:cNvPr id="5" name="Rectangle 3"/>
          <p:cNvSpPr txBox="1">
            <a:spLocks noChangeArrowheads="1"/>
          </p:cNvSpPr>
          <p:nvPr/>
        </p:nvSpPr>
        <p:spPr bwMode="auto">
          <a:xfrm>
            <a:off x="5940152" y="4005064"/>
            <a:ext cx="2971800" cy="609600"/>
          </a:xfrm>
          <a:prstGeom prst="rect">
            <a:avLst/>
          </a:prstGeom>
          <a:solidFill>
            <a:schemeClr val="bg1"/>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b="0" i="1" dirty="0">
                <a:latin typeface="Calibri" pitchFamily="34" charset="0"/>
              </a:rPr>
              <a:t>Faceţi corelarea între fundalul acţiunii şi fundalul datelor din calendar în toată prezentarea!</a:t>
            </a:r>
          </a:p>
        </p:txBody>
      </p:sp>
      <p:sp>
        <p:nvSpPr>
          <p:cNvPr id="6" name="Rectangle 3"/>
          <p:cNvSpPr txBox="1">
            <a:spLocks noChangeArrowheads="1"/>
          </p:cNvSpPr>
          <p:nvPr/>
        </p:nvSpPr>
        <p:spPr bwMode="auto">
          <a:xfrm>
            <a:off x="251520" y="3212976"/>
            <a:ext cx="5544616" cy="838200"/>
          </a:xfrm>
          <a:prstGeom prst="rect">
            <a:avLst/>
          </a:prstGeom>
          <a:solidFill>
            <a:srgbClr val="66FF66"/>
          </a:solidFill>
          <a:ln w="9525">
            <a:noFill/>
            <a:miter lim="800000"/>
            <a:headEnd/>
            <a:tailEnd/>
          </a:ln>
        </p:spPr>
        <p:txBody>
          <a:bodyPr/>
          <a:lstStyle/>
          <a:p>
            <a:pPr marL="342900" indent="-342900">
              <a:lnSpc>
                <a:spcPct val="80000"/>
              </a:lnSpc>
              <a:spcBef>
                <a:spcPct val="20000"/>
              </a:spcBef>
              <a:buFontTx/>
              <a:buChar char="•"/>
            </a:pPr>
            <a:r>
              <a:rPr lang="ro-RO" b="0" dirty="0">
                <a:latin typeface="Calibri" pitchFamily="34" charset="0"/>
              </a:rPr>
              <a:t>verificarea şi publicarea listei finale reactualizate cu posturile, a centrelor de concurs şi a graficului de desfăşurare a probelor la UPJ şi la </a:t>
            </a:r>
            <a:r>
              <a:rPr lang="ro-RO" b="0" dirty="0" smtClean="0">
                <a:latin typeface="Calibri" pitchFamily="34" charset="0"/>
              </a:rPr>
              <a:t>ISJ TM.</a:t>
            </a:r>
            <a:endParaRPr lang="ro-RO" b="0" i="1" dirty="0">
              <a:latin typeface="Calibri" pitchFamily="34" charset="0"/>
            </a:endParaRPr>
          </a:p>
        </p:txBody>
      </p:sp>
      <p:sp>
        <p:nvSpPr>
          <p:cNvPr id="7" name="Rectangle 3"/>
          <p:cNvSpPr txBox="1">
            <a:spLocks noChangeArrowheads="1"/>
          </p:cNvSpPr>
          <p:nvPr/>
        </p:nvSpPr>
        <p:spPr bwMode="auto">
          <a:xfrm>
            <a:off x="179512" y="4941168"/>
            <a:ext cx="8784976" cy="864096"/>
          </a:xfrm>
          <a:prstGeom prst="rect">
            <a:avLst/>
          </a:prstGeom>
          <a:solidFill>
            <a:srgbClr val="33CC33"/>
          </a:solidFill>
          <a:ln w="9525">
            <a:noFill/>
            <a:miter lim="800000"/>
            <a:headEnd/>
            <a:tailEnd/>
          </a:ln>
        </p:spPr>
        <p:txBody>
          <a:bodyPr/>
          <a:lstStyle/>
          <a:p>
            <a:pPr marL="342900" indent="-342900">
              <a:lnSpc>
                <a:spcPct val="80000"/>
              </a:lnSpc>
              <a:spcBef>
                <a:spcPct val="20000"/>
              </a:spcBef>
              <a:buFontTx/>
              <a:buChar char="•"/>
            </a:pPr>
            <a:r>
              <a:rPr lang="ro-RO" b="0" dirty="0">
                <a:latin typeface="Calibri" pitchFamily="34" charset="0"/>
              </a:rPr>
              <a:t>înregistrarea cererilor de înscriere a candidaţilor la concursul de ocupare a posturilor la secretariatele UPJ/ centrului care oranizează concurs şi pentru candidaţii care solicită angajare în baza notelor din iulie 2010 şi/ sau iulie </a:t>
            </a:r>
            <a:r>
              <a:rPr lang="ro-RO" b="0" dirty="0" smtClean="0">
                <a:latin typeface="Calibri" pitchFamily="34" charset="0"/>
              </a:rPr>
              <a:t>2011.</a:t>
            </a:r>
            <a:endParaRPr lang="ro-RO" b="0" i="1" dirty="0">
              <a:latin typeface="Calibri" pitchFamily="34" charset="0"/>
            </a:endParaRPr>
          </a:p>
        </p:txBody>
      </p:sp>
      <p:sp>
        <p:nvSpPr>
          <p:cNvPr id="8" name="Rectangle 3"/>
          <p:cNvSpPr txBox="1">
            <a:spLocks noChangeArrowheads="1"/>
          </p:cNvSpPr>
          <p:nvPr/>
        </p:nvSpPr>
        <p:spPr bwMode="auto">
          <a:xfrm>
            <a:off x="179512" y="5949280"/>
            <a:ext cx="8640960" cy="504056"/>
          </a:xfrm>
          <a:prstGeom prst="rect">
            <a:avLst/>
          </a:prstGeom>
          <a:solidFill>
            <a:srgbClr val="FFFF99"/>
          </a:solidFill>
          <a:ln w="9525">
            <a:noFill/>
            <a:miter lim="800000"/>
            <a:headEnd/>
            <a:tailEnd/>
          </a:ln>
        </p:spPr>
        <p:txBody>
          <a:bodyPr/>
          <a:lstStyle/>
          <a:p>
            <a:pPr marL="342900" indent="-342900">
              <a:lnSpc>
                <a:spcPct val="80000"/>
              </a:lnSpc>
              <a:spcBef>
                <a:spcPct val="20000"/>
              </a:spcBef>
              <a:buFontTx/>
              <a:buChar char="•"/>
            </a:pPr>
            <a:r>
              <a:rPr lang="ro-RO" b="0" dirty="0">
                <a:latin typeface="Calibri" pitchFamily="34" charset="0"/>
              </a:rPr>
              <a:t>verificarea şi avizarea dosarelor candidaţilor de către comisia de organizare a concursului şi consilierul juridic al </a:t>
            </a:r>
            <a:r>
              <a:rPr lang="ro-RO" b="0" dirty="0" smtClean="0">
                <a:latin typeface="Calibri" pitchFamily="34" charset="0"/>
              </a:rPr>
              <a:t>ISJ TM.</a:t>
            </a:r>
            <a:endParaRPr lang="ro-RO" b="0" i="1" dirty="0">
              <a:latin typeface="Calibri" pitchFamily="34" charset="0"/>
            </a:endParaRPr>
          </a:p>
        </p:txBody>
      </p:sp>
      <p:graphicFrame>
        <p:nvGraphicFramePr>
          <p:cNvPr id="9" name="Table 8"/>
          <p:cNvGraphicFramePr>
            <a:graphicFrameLocks noGrp="1"/>
          </p:cNvGraphicFramePr>
          <p:nvPr/>
        </p:nvGraphicFramePr>
        <p:xfrm>
          <a:off x="5940152" y="980728"/>
          <a:ext cx="2933700" cy="2857500"/>
        </p:xfrm>
        <a:graphic>
          <a:graphicData uri="http://schemas.openxmlformats.org/drawingml/2006/table">
            <a:tbl>
              <a:tblPr/>
              <a:tblGrid>
                <a:gridCol w="419100"/>
                <a:gridCol w="419100"/>
                <a:gridCol w="419100"/>
                <a:gridCol w="419100"/>
                <a:gridCol w="419100"/>
                <a:gridCol w="419100"/>
                <a:gridCol w="419100"/>
              </a:tblGrid>
              <a:tr h="190500">
                <a:tc gridSpan="7">
                  <a:txBody>
                    <a:bodyPr/>
                    <a:lstStyle/>
                    <a:p>
                      <a:pPr algn="ctr" fontAlgn="b"/>
                      <a:r>
                        <a:rPr lang="ro-RO" sz="1100" b="1" i="0" u="none" strike="noStrike" noProof="0" dirty="0" smtClean="0">
                          <a:solidFill>
                            <a:srgbClr val="000000"/>
                          </a:solidFill>
                          <a:latin typeface="Calibri"/>
                        </a:rPr>
                        <a:t>Martie 2012</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ro-RO" sz="1100" b="1" i="1" u="none" strike="noStrike" noProof="0" smtClean="0">
                          <a:solidFill>
                            <a:srgbClr val="000000"/>
                          </a:solidFill>
                          <a:latin typeface="Calibri"/>
                        </a:rPr>
                        <a:t>L</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Ma</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Mi</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J</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V</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S</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D</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12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19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dirty="0" smtClean="0">
                          <a:solidFill>
                            <a:srgbClr val="000000"/>
                          </a:solidFill>
                          <a:latin typeface="Calibri"/>
                        </a:rPr>
                        <a:t>23</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26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99"/>
                    </a:solidFill>
                  </a:tcPr>
                </a:tc>
                <a:tc>
                  <a:txBody>
                    <a:bodyPr/>
                    <a:lstStyle/>
                    <a:p>
                      <a:pPr algn="ctr" fontAlgn="b"/>
                      <a:r>
                        <a:rPr lang="ro-RO" sz="1100" b="1" i="0" u="none" strike="noStrike" noProof="0" smtClean="0">
                          <a:solidFill>
                            <a:srgbClr val="000000"/>
                          </a:solidFill>
                          <a:latin typeface="Calibri"/>
                        </a:rPr>
                        <a:t>29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30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ctr" fontAlgn="b"/>
                      <a:r>
                        <a:rPr lang="ro-RO" sz="1100" b="1" i="0" u="none" strike="noStrike" noProof="0" smtClean="0">
                          <a:solidFill>
                            <a:srgbClr val="000000"/>
                          </a:solidFill>
                          <a:latin typeface="Calibri"/>
                        </a:rPr>
                        <a:t>31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gridSpan="7">
                  <a:txBody>
                    <a:bodyPr/>
                    <a:lstStyle/>
                    <a:p>
                      <a:pPr algn="ctr" fontAlgn="b"/>
                      <a:r>
                        <a:rPr lang="ro-RO" sz="1100" b="1" i="0" u="none" strike="noStrike" noProof="0" smtClean="0">
                          <a:solidFill>
                            <a:srgbClr val="000000"/>
                          </a:solidFill>
                          <a:latin typeface="Calibri"/>
                        </a:rPr>
                        <a:t>Aprilie 2012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ro-RO" sz="1100" b="1" i="1" u="none" strike="noStrike" noProof="0" smtClean="0">
                          <a:solidFill>
                            <a:srgbClr val="000000"/>
                          </a:solidFill>
                          <a:latin typeface="Calibri"/>
                        </a:rPr>
                        <a:t>L</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Ma</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Mi</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J</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V</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S</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D</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10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11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12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ro-RO" sz="1100" b="1" i="0" u="none" strike="noStrike" noProof="0" smtClean="0">
                          <a:solidFill>
                            <a:srgbClr val="000000"/>
                          </a:solidFill>
                          <a:latin typeface="Calibri"/>
                        </a:rPr>
                        <a:t>13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16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19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20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21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23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24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25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26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27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ro-RO" sz="1100" b="1" i="0" u="none" strike="noStrike" noProof="0" smtClean="0">
                          <a:solidFill>
                            <a:srgbClr val="000000"/>
                          </a:solidFill>
                          <a:latin typeface="Calibri"/>
                        </a:rPr>
                        <a:t>28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30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dirty="0" smtClean="0">
                          <a:solidFill>
                            <a:srgbClr val="000000"/>
                          </a:solidFill>
                          <a:latin typeface="Calibri"/>
                        </a:rPr>
                        <a:t> </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0" name="Slide Number Placeholder 9"/>
          <p:cNvSpPr>
            <a:spLocks noGrp="1"/>
          </p:cNvSpPr>
          <p:nvPr>
            <p:ph type="sldNum" sz="quarter" idx="12"/>
          </p:nvPr>
        </p:nvSpPr>
        <p:spPr/>
        <p:txBody>
          <a:bodyPr/>
          <a:lstStyle/>
          <a:p>
            <a:pPr>
              <a:defRPr/>
            </a:pPr>
            <a:fld id="{8DB725A0-80AF-4BE8-9246-2A26E494714D}" type="slidenum">
              <a:rPr lang="ro-RO" smtClean="0"/>
              <a:pPr>
                <a:defRPr/>
              </a:pPr>
              <a:t>30</a:t>
            </a:fld>
            <a:endParaRPr lang="ro-RO"/>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935960" y="5334000"/>
            <a:ext cx="2971800" cy="609600"/>
          </a:xfrm>
          <a:prstGeom prst="rect">
            <a:avLst/>
          </a:prstGeom>
          <a:solidFill>
            <a:schemeClr val="bg1"/>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b="0" i="1">
                <a:latin typeface="Calibri" pitchFamily="34" charset="0"/>
              </a:rPr>
              <a:t>Faceţi corelarea între fundalul acţiunii şi fundalul datelor din calendar în toată prezentarea!</a:t>
            </a:r>
          </a:p>
        </p:txBody>
      </p:sp>
      <p:sp>
        <p:nvSpPr>
          <p:cNvPr id="5" name="Rectangle 3"/>
          <p:cNvSpPr txBox="1">
            <a:spLocks noChangeArrowheads="1"/>
          </p:cNvSpPr>
          <p:nvPr/>
        </p:nvSpPr>
        <p:spPr bwMode="auto">
          <a:xfrm>
            <a:off x="251520" y="1066799"/>
            <a:ext cx="5328592" cy="1642121"/>
          </a:xfrm>
          <a:prstGeom prst="rect">
            <a:avLst/>
          </a:prstGeom>
          <a:solidFill>
            <a:srgbClr val="FFFF66"/>
          </a:solidFill>
          <a:ln w="9525">
            <a:noFill/>
            <a:miter lim="800000"/>
            <a:headEnd/>
            <a:tailEnd/>
          </a:ln>
        </p:spPr>
        <p:txBody>
          <a:bodyPr/>
          <a:lstStyle/>
          <a:p>
            <a:pPr marL="342900" indent="-342900">
              <a:lnSpc>
                <a:spcPct val="80000"/>
              </a:lnSpc>
              <a:spcBef>
                <a:spcPct val="20000"/>
              </a:spcBef>
              <a:buFontTx/>
              <a:buChar char="•"/>
            </a:pPr>
            <a:r>
              <a:rPr lang="ro-RO" sz="2000" b="0" dirty="0">
                <a:latin typeface="Calibri" pitchFamily="34" charset="0"/>
              </a:rPr>
              <a:t>validarea înscrierii prin semnătură de către candidaţi sau împuterniciţii acestora prin procură notarială în original, conform graficului stabilit de comisia de organizare; </a:t>
            </a:r>
            <a:r>
              <a:rPr lang="ro-RO" sz="2000" b="0" i="1" dirty="0">
                <a:solidFill>
                  <a:srgbClr val="FF0000"/>
                </a:solidFill>
                <a:latin typeface="Calibri" pitchFamily="34" charset="0"/>
              </a:rPr>
              <a:t>neprezentarea la validare atrage anularea înscrierii la </a:t>
            </a:r>
            <a:r>
              <a:rPr lang="ro-RO" sz="2000" b="0" i="1" dirty="0" smtClean="0">
                <a:solidFill>
                  <a:srgbClr val="FF0000"/>
                </a:solidFill>
                <a:latin typeface="Calibri" pitchFamily="34" charset="0"/>
              </a:rPr>
              <a:t>concurs.</a:t>
            </a:r>
            <a:endParaRPr lang="ro-RO" sz="2000" b="0" i="1" dirty="0">
              <a:solidFill>
                <a:srgbClr val="FF0000"/>
              </a:solidFill>
              <a:latin typeface="Calibri" pitchFamily="34" charset="0"/>
            </a:endParaRPr>
          </a:p>
        </p:txBody>
      </p:sp>
      <p:sp>
        <p:nvSpPr>
          <p:cNvPr id="6" name="Rectangle 3"/>
          <p:cNvSpPr txBox="1">
            <a:spLocks noChangeArrowheads="1"/>
          </p:cNvSpPr>
          <p:nvPr/>
        </p:nvSpPr>
        <p:spPr bwMode="auto">
          <a:xfrm>
            <a:off x="251520" y="2996953"/>
            <a:ext cx="5328592" cy="1008112"/>
          </a:xfrm>
          <a:prstGeom prst="rect">
            <a:avLst/>
          </a:prstGeom>
          <a:solidFill>
            <a:srgbClr val="FFFF00"/>
          </a:solidFill>
          <a:ln w="9525">
            <a:noFill/>
            <a:miter lim="800000"/>
            <a:headEnd/>
            <a:tailEnd/>
          </a:ln>
        </p:spPr>
        <p:txBody>
          <a:bodyPr/>
          <a:lstStyle/>
          <a:p>
            <a:pPr marL="342900" indent="-342900">
              <a:lnSpc>
                <a:spcPct val="80000"/>
              </a:lnSpc>
              <a:spcBef>
                <a:spcPct val="20000"/>
              </a:spcBef>
              <a:buFontTx/>
              <a:buChar char="•"/>
            </a:pPr>
            <a:r>
              <a:rPr lang="ro-RO" sz="2000" b="0" dirty="0">
                <a:latin typeface="Calibri" pitchFamily="34" charset="0"/>
              </a:rPr>
              <a:t>afişarea candidaţilor înscrişi şi a graficului privind susţinerea probelor practice/ orale şi a inspecţiilor la </a:t>
            </a:r>
            <a:r>
              <a:rPr lang="ro-RO" sz="2000" b="0" dirty="0" smtClean="0">
                <a:latin typeface="Calibri" pitchFamily="34" charset="0"/>
              </a:rPr>
              <a:t>clasă.</a:t>
            </a:r>
            <a:endParaRPr lang="ro-RO" sz="2000" b="0" i="1" dirty="0">
              <a:solidFill>
                <a:srgbClr val="FF0000"/>
              </a:solidFill>
              <a:latin typeface="Calibri" pitchFamily="34" charset="0"/>
            </a:endParaRPr>
          </a:p>
        </p:txBody>
      </p:sp>
      <p:sp>
        <p:nvSpPr>
          <p:cNvPr id="7" name="Rectangle 3"/>
          <p:cNvSpPr txBox="1">
            <a:spLocks noChangeArrowheads="1"/>
          </p:cNvSpPr>
          <p:nvPr/>
        </p:nvSpPr>
        <p:spPr bwMode="auto">
          <a:xfrm>
            <a:off x="251520" y="4581128"/>
            <a:ext cx="5328592" cy="648072"/>
          </a:xfrm>
          <a:prstGeom prst="rect">
            <a:avLst/>
          </a:prstGeom>
          <a:solidFill>
            <a:srgbClr val="CC9900"/>
          </a:solidFill>
          <a:ln w="9525">
            <a:noFill/>
            <a:miter lim="800000"/>
            <a:headEnd/>
            <a:tailEnd/>
          </a:ln>
        </p:spPr>
        <p:txBody>
          <a:bodyPr/>
          <a:lstStyle/>
          <a:p>
            <a:pPr marL="342900" indent="-342900">
              <a:lnSpc>
                <a:spcPct val="80000"/>
              </a:lnSpc>
              <a:spcBef>
                <a:spcPct val="20000"/>
              </a:spcBef>
              <a:buFontTx/>
              <a:buChar char="•"/>
            </a:pPr>
            <a:r>
              <a:rPr lang="ro-RO" sz="2000" b="0" dirty="0">
                <a:latin typeface="Calibri" pitchFamily="34" charset="0"/>
              </a:rPr>
              <a:t>organizarea şi desfăşurarea probelor practice/ orale şi a inspecţiilor speciale la </a:t>
            </a:r>
            <a:r>
              <a:rPr lang="ro-RO" sz="2000" b="0" dirty="0" smtClean="0">
                <a:latin typeface="Calibri" pitchFamily="34" charset="0"/>
              </a:rPr>
              <a:t>clasă.</a:t>
            </a:r>
            <a:endParaRPr lang="ro-RO" sz="2000" b="0" i="1" dirty="0">
              <a:solidFill>
                <a:srgbClr val="FF0000"/>
              </a:solidFill>
              <a:latin typeface="Calibri" pitchFamily="34" charset="0"/>
            </a:endParaRPr>
          </a:p>
        </p:txBody>
      </p:sp>
      <p:graphicFrame>
        <p:nvGraphicFramePr>
          <p:cNvPr id="8" name="Table 7"/>
          <p:cNvGraphicFramePr>
            <a:graphicFrameLocks noGrp="1"/>
          </p:cNvGraphicFramePr>
          <p:nvPr/>
        </p:nvGraphicFramePr>
        <p:xfrm>
          <a:off x="6012160" y="1143000"/>
          <a:ext cx="2844800" cy="4063994"/>
        </p:xfrm>
        <a:graphic>
          <a:graphicData uri="http://schemas.openxmlformats.org/drawingml/2006/table">
            <a:tbl>
              <a:tblPr/>
              <a:tblGrid>
                <a:gridCol w="406400"/>
                <a:gridCol w="406400"/>
                <a:gridCol w="406400"/>
                <a:gridCol w="406400"/>
                <a:gridCol w="406400"/>
                <a:gridCol w="406400"/>
                <a:gridCol w="406400"/>
              </a:tblGrid>
              <a:tr h="184727">
                <a:tc gridSpan="7">
                  <a:txBody>
                    <a:bodyPr/>
                    <a:lstStyle/>
                    <a:p>
                      <a:pPr algn="ctr" fontAlgn="b"/>
                      <a:r>
                        <a:rPr lang="en-US" sz="1100" b="1" i="0" u="none" strike="noStrike" dirty="0" err="1">
                          <a:solidFill>
                            <a:srgbClr val="000000"/>
                          </a:solidFill>
                          <a:latin typeface="Calibri"/>
                        </a:rPr>
                        <a:t>Aprilie</a:t>
                      </a:r>
                      <a:r>
                        <a:rPr lang="en-US" sz="1100" b="1" i="0" u="none" strike="noStrike" dirty="0">
                          <a:solidFill>
                            <a:srgbClr val="000000"/>
                          </a:solidFill>
                          <a:latin typeface="Calibri"/>
                        </a:rPr>
                        <a:t> 2012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4727">
                <a:tc>
                  <a:txBody>
                    <a:bodyPr/>
                    <a:lstStyle/>
                    <a:p>
                      <a:pPr algn="ctr" fontAlgn="b"/>
                      <a:r>
                        <a:rPr lang="en-US" sz="1100" b="1" i="1" u="none" strike="noStrike">
                          <a:solidFill>
                            <a:srgbClr val="000000"/>
                          </a:solidFill>
                          <a:latin typeface="Calibri"/>
                        </a:rPr>
                        <a:t>L</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84727">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16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66"/>
                    </a:solidFill>
                  </a:tcPr>
                </a:tc>
                <a:tc>
                  <a:txBody>
                    <a:bodyPr/>
                    <a:lstStyle/>
                    <a:p>
                      <a:pPr algn="ctr" fontAlgn="b"/>
                      <a:r>
                        <a:rPr lang="en-US" sz="1100" b="1" i="0" u="none" strike="noStrike">
                          <a:solidFill>
                            <a:srgbClr val="000000"/>
                          </a:solidFill>
                          <a:latin typeface="Calibri"/>
                        </a:rPr>
                        <a:t>21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23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66"/>
                    </a:solidFill>
                  </a:tcPr>
                </a:tc>
                <a:tc>
                  <a:txBody>
                    <a:bodyPr/>
                    <a:lstStyle/>
                    <a:p>
                      <a:pPr algn="ctr" fontAlgn="b"/>
                      <a:r>
                        <a:rPr lang="en-US" sz="1100" b="1" i="0" u="none" strike="noStrike">
                          <a:solidFill>
                            <a:srgbClr val="000000"/>
                          </a:solidFill>
                          <a:latin typeface="Calibri"/>
                        </a:rPr>
                        <a:t>24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66"/>
                    </a:solidFill>
                  </a:tcPr>
                </a:tc>
                <a:tc>
                  <a:txBody>
                    <a:bodyPr/>
                    <a:lstStyle/>
                    <a:p>
                      <a:pPr algn="ctr" fontAlgn="b"/>
                      <a:r>
                        <a:rPr lang="en-US" sz="1100" b="1" i="0" u="none" strike="noStrike">
                          <a:solidFill>
                            <a:srgbClr val="000000"/>
                          </a:solidFill>
                          <a:latin typeface="Calibri"/>
                        </a:rPr>
                        <a:t>25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66"/>
                    </a:solidFill>
                  </a:tcPr>
                </a:tc>
                <a:tc>
                  <a:txBody>
                    <a:bodyPr/>
                    <a:lstStyle/>
                    <a:p>
                      <a:pPr algn="ctr" fontAlgn="b"/>
                      <a:r>
                        <a:rPr lang="en-US" sz="1100" b="1" i="0" u="none" strike="noStrike">
                          <a:solidFill>
                            <a:srgbClr val="000000"/>
                          </a:solidFill>
                          <a:latin typeface="Calibri"/>
                        </a:rPr>
                        <a:t>26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66"/>
                    </a:solidFill>
                  </a:tcPr>
                </a:tc>
                <a:tc>
                  <a:txBody>
                    <a:bodyPr/>
                    <a:lstStyle/>
                    <a:p>
                      <a:pPr algn="ctr" fontAlgn="b"/>
                      <a:r>
                        <a:rPr lang="en-US" sz="1100" b="1" i="0" u="none" strike="noStrike">
                          <a:solidFill>
                            <a:srgbClr val="000000"/>
                          </a:solidFill>
                          <a:latin typeface="Calibri"/>
                        </a:rPr>
                        <a:t>27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66"/>
                    </a:solidFill>
                  </a:tcPr>
                </a:tc>
                <a:tc>
                  <a:txBody>
                    <a:bodyPr/>
                    <a:lstStyle/>
                    <a:p>
                      <a:pPr algn="ctr" fontAlgn="b"/>
                      <a:r>
                        <a:rPr lang="en-US" sz="1100" b="1" i="0" u="none" strike="noStrike">
                          <a:solidFill>
                            <a:srgbClr val="000000"/>
                          </a:solidFill>
                          <a:latin typeface="Calibri"/>
                        </a:rPr>
                        <a:t>28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30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gridSpan="7">
                  <a:txBody>
                    <a:bodyPr/>
                    <a:lstStyle/>
                    <a:p>
                      <a:pPr algn="ctr" fontAlgn="b"/>
                      <a:r>
                        <a:rPr lang="en-US" sz="1100" b="1" i="0" u="none" strike="noStrike">
                          <a:solidFill>
                            <a:srgbClr val="000000"/>
                          </a:solidFill>
                          <a:latin typeface="Calibri"/>
                        </a:rPr>
                        <a:t>Mai 2012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4727">
                <a:tc>
                  <a:txBody>
                    <a:bodyPr/>
                    <a:lstStyle/>
                    <a:p>
                      <a:pPr algn="ctr" fontAlgn="b"/>
                      <a:r>
                        <a:rPr lang="en-US" sz="1100" b="1" i="1" u="none" strike="noStrike">
                          <a:solidFill>
                            <a:srgbClr val="000000"/>
                          </a:solidFill>
                          <a:latin typeface="Calibri"/>
                        </a:rPr>
                        <a:t>L</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84727">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10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11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12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14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15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16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dirty="0">
                          <a:solidFill>
                            <a:srgbClr val="000000"/>
                          </a:solidFill>
                          <a:latin typeface="Calibri"/>
                        </a:rPr>
                        <a:t>17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18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19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21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22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23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24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25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26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28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29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30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31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gridSpan="7">
                  <a:txBody>
                    <a:bodyPr/>
                    <a:lstStyle/>
                    <a:p>
                      <a:pPr algn="ctr" fontAlgn="b"/>
                      <a:r>
                        <a:rPr lang="en-US" sz="1100" b="1" i="0" u="none" strike="noStrike">
                          <a:solidFill>
                            <a:srgbClr val="000000"/>
                          </a:solidFill>
                          <a:latin typeface="Calibri"/>
                        </a:rPr>
                        <a:t>Iunie 2012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4727">
                <a:tc>
                  <a:txBody>
                    <a:bodyPr/>
                    <a:lstStyle/>
                    <a:p>
                      <a:pPr algn="ctr" fontAlgn="b"/>
                      <a:r>
                        <a:rPr lang="en-US" sz="1100" b="1" i="1" u="none" strike="noStrike">
                          <a:solidFill>
                            <a:srgbClr val="000000"/>
                          </a:solidFill>
                          <a:latin typeface="Calibri"/>
                        </a:rPr>
                        <a:t>L</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84727">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9900"/>
                    </a:solidFill>
                  </a:tcPr>
                </a:tc>
                <a:tc>
                  <a:txBody>
                    <a:bodyPr/>
                    <a:lstStyle/>
                    <a:p>
                      <a:pPr algn="ctr" fontAlgn="b"/>
                      <a:r>
                        <a:rPr lang="en-US" sz="1100" b="1" i="0" u="none" strike="noStrike">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11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18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4727">
                <a:tc>
                  <a:txBody>
                    <a:bodyPr/>
                    <a:lstStyle/>
                    <a:p>
                      <a:pPr algn="ctr" fontAlgn="b"/>
                      <a:r>
                        <a:rPr lang="en-US" sz="1100" b="1" i="0" u="none" strike="noStrike">
                          <a:solidFill>
                            <a:srgbClr val="000000"/>
                          </a:solidFill>
                          <a:latin typeface="Calibri"/>
                        </a:rPr>
                        <a:t>25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9" name="Title 1"/>
          <p:cNvSpPr>
            <a:spLocks noGrp="1"/>
          </p:cNvSpPr>
          <p:nvPr>
            <p:ph type="title"/>
          </p:nvPr>
        </p:nvSpPr>
        <p:spPr>
          <a:xfrm>
            <a:off x="467544" y="404664"/>
            <a:ext cx="8229600" cy="566514"/>
          </a:xfrm>
        </p:spPr>
        <p:txBody>
          <a:bodyPr>
            <a:normAutofit/>
          </a:bodyPr>
          <a:lstStyle/>
          <a:p>
            <a:pPr algn="ctr"/>
            <a:r>
              <a:rPr lang="ro-RO" sz="3200" b="1" kern="0" dirty="0" smtClean="0">
                <a:solidFill>
                  <a:srgbClr val="000099"/>
                </a:solidFill>
                <a:latin typeface="Calibri" pitchFamily="34" charset="0"/>
              </a:rPr>
              <a:t>Concursul de ocupare a posturilor</a:t>
            </a:r>
            <a:r>
              <a:rPr lang="en-US" sz="3200" b="1" kern="0" dirty="0" smtClean="0">
                <a:solidFill>
                  <a:srgbClr val="000099"/>
                </a:solidFill>
                <a:latin typeface="Calibri" pitchFamily="34" charset="0"/>
              </a:rPr>
              <a:t>.</a:t>
            </a:r>
            <a:r>
              <a:rPr lang="ro-RO" sz="3200" b="1" kern="0" dirty="0" smtClean="0">
                <a:solidFill>
                  <a:srgbClr val="000099"/>
                </a:solidFill>
                <a:latin typeface="Calibri" pitchFamily="34" charset="0"/>
              </a:rPr>
              <a:t> </a:t>
            </a:r>
            <a:r>
              <a:rPr lang="en-US" sz="3200" b="1" kern="0" dirty="0" smtClean="0">
                <a:solidFill>
                  <a:schemeClr val="bg1">
                    <a:lumMod val="50000"/>
                  </a:schemeClr>
                </a:solidFill>
                <a:latin typeface="Calibri" pitchFamily="34" charset="0"/>
              </a:rPr>
              <a:t>C</a:t>
            </a:r>
            <a:r>
              <a:rPr lang="ro-RO" sz="3200" b="1" kern="0" dirty="0" smtClean="0">
                <a:solidFill>
                  <a:schemeClr val="bg1">
                    <a:lumMod val="50000"/>
                  </a:schemeClr>
                </a:solidFill>
                <a:latin typeface="Calibri" pitchFamily="34" charset="0"/>
              </a:rPr>
              <a:t>alendar</a:t>
            </a:r>
            <a:endParaRPr lang="en-US" sz="3200" b="1" dirty="0"/>
          </a:p>
        </p:txBody>
      </p:sp>
      <p:sp>
        <p:nvSpPr>
          <p:cNvPr id="10" name="Slide Number Placeholder 9"/>
          <p:cNvSpPr>
            <a:spLocks noGrp="1"/>
          </p:cNvSpPr>
          <p:nvPr>
            <p:ph type="sldNum" sz="quarter" idx="12"/>
          </p:nvPr>
        </p:nvSpPr>
        <p:spPr/>
        <p:txBody>
          <a:bodyPr/>
          <a:lstStyle/>
          <a:p>
            <a:pPr>
              <a:defRPr/>
            </a:pPr>
            <a:fld id="{8DB725A0-80AF-4BE8-9246-2A26E494714D}" type="slidenum">
              <a:rPr lang="ro-RO" smtClean="0"/>
              <a:pPr>
                <a:defRPr/>
              </a:pPr>
              <a:t>31</a:t>
            </a:fld>
            <a:endParaRPr lang="ro-RO"/>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940152" y="3724672"/>
            <a:ext cx="2971800" cy="609600"/>
          </a:xfrm>
          <a:prstGeom prst="rect">
            <a:avLst/>
          </a:prstGeom>
          <a:solidFill>
            <a:schemeClr val="bg1"/>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b="0" i="1">
                <a:latin typeface="Calibri" pitchFamily="34" charset="0"/>
              </a:rPr>
              <a:t>Faceţi corelarea între fundalul acţiunii şi fundalul datelor din calendar în toată prezentarea!</a:t>
            </a:r>
          </a:p>
        </p:txBody>
      </p:sp>
      <p:sp>
        <p:nvSpPr>
          <p:cNvPr id="5" name="Rectangle 3"/>
          <p:cNvSpPr txBox="1">
            <a:spLocks noChangeArrowheads="1"/>
          </p:cNvSpPr>
          <p:nvPr/>
        </p:nvSpPr>
        <p:spPr bwMode="auto">
          <a:xfrm>
            <a:off x="323528" y="1196752"/>
            <a:ext cx="5256584" cy="3672408"/>
          </a:xfrm>
          <a:prstGeom prst="rect">
            <a:avLst/>
          </a:prstGeom>
          <a:solidFill>
            <a:srgbClr val="CCCC00"/>
          </a:solidFill>
          <a:ln w="9525">
            <a:noFill/>
            <a:miter lim="800000"/>
            <a:headEnd/>
            <a:tailEnd/>
          </a:ln>
        </p:spPr>
        <p:txBody>
          <a:bodyPr/>
          <a:lstStyle/>
          <a:p>
            <a:pPr marL="342900" indent="-342900">
              <a:lnSpc>
                <a:spcPct val="80000"/>
              </a:lnSpc>
              <a:spcBef>
                <a:spcPct val="20000"/>
              </a:spcBef>
              <a:buFontTx/>
              <a:buChar char="•"/>
            </a:pPr>
            <a:r>
              <a:rPr lang="ro-RO" sz="2000" dirty="0">
                <a:latin typeface="Calibri" pitchFamily="34" charset="0"/>
              </a:rPr>
              <a:t>desfăşurarea probelor </a:t>
            </a:r>
            <a:r>
              <a:rPr lang="ro-RO" sz="2000" dirty="0" smtClean="0">
                <a:latin typeface="Calibri" pitchFamily="34" charset="0"/>
              </a:rPr>
              <a:t>scrise;</a:t>
            </a:r>
            <a:endParaRPr lang="ro-RO" sz="2000" dirty="0">
              <a:latin typeface="Calibri" pitchFamily="34" charset="0"/>
            </a:endParaRPr>
          </a:p>
          <a:p>
            <a:pPr marL="342900" indent="-342900">
              <a:lnSpc>
                <a:spcPct val="80000"/>
              </a:lnSpc>
              <a:spcBef>
                <a:spcPct val="20000"/>
              </a:spcBef>
              <a:buFontTx/>
              <a:buChar char="•"/>
            </a:pPr>
            <a:r>
              <a:rPr lang="ro-RO" sz="2000" b="0" i="1" dirty="0">
                <a:latin typeface="Calibri" pitchFamily="34" charset="0"/>
              </a:rPr>
              <a:t>preşedintele comisiei, după primirea variantelor de subiecte la ora 9:00, trage la sorţi în prezenţa întregii comisii varianta; se încheie </a:t>
            </a:r>
            <a:r>
              <a:rPr lang="ro-RO" sz="2000" b="0" i="1" dirty="0" smtClean="0">
                <a:latin typeface="Calibri" pitchFamily="34" charset="0"/>
              </a:rPr>
              <a:t>proces-verbal;</a:t>
            </a:r>
            <a:endParaRPr lang="ro-RO" sz="2000" b="0" i="1" dirty="0">
              <a:latin typeface="Calibri" pitchFamily="34" charset="0"/>
            </a:endParaRPr>
          </a:p>
          <a:p>
            <a:pPr marL="342900" indent="-342900">
              <a:lnSpc>
                <a:spcPct val="80000"/>
              </a:lnSpc>
              <a:spcBef>
                <a:spcPct val="20000"/>
              </a:spcBef>
              <a:buFontTx/>
              <a:buChar char="•"/>
            </a:pPr>
            <a:r>
              <a:rPr lang="ro-RO" sz="2000" b="0" i="1" dirty="0">
                <a:latin typeface="Calibri" pitchFamily="34" charset="0"/>
              </a:rPr>
              <a:t>până la ora 9:45 se introduc în plicuri variantele fotocopiate în vederea distribuirii pe </a:t>
            </a:r>
            <a:r>
              <a:rPr lang="ro-RO" sz="2000" b="0" i="1" dirty="0" smtClean="0">
                <a:latin typeface="Calibri" pitchFamily="34" charset="0"/>
              </a:rPr>
              <a:t>săli;</a:t>
            </a:r>
            <a:endParaRPr lang="ro-RO" sz="2000" b="0" i="1" dirty="0">
              <a:latin typeface="Calibri" pitchFamily="34" charset="0"/>
            </a:endParaRPr>
          </a:p>
          <a:p>
            <a:pPr marL="342900" indent="-342900">
              <a:lnSpc>
                <a:spcPct val="80000"/>
              </a:lnSpc>
              <a:spcBef>
                <a:spcPct val="20000"/>
              </a:spcBef>
              <a:buFontTx/>
              <a:buChar char="•"/>
            </a:pPr>
            <a:r>
              <a:rPr lang="ro-RO" sz="2000" b="0" i="1" dirty="0">
                <a:solidFill>
                  <a:srgbClr val="FF0000"/>
                </a:solidFill>
                <a:latin typeface="Calibri" pitchFamily="34" charset="0"/>
              </a:rPr>
              <a:t>lucrarea se redactează începând cu orele </a:t>
            </a:r>
            <a:r>
              <a:rPr lang="ro-RO" sz="2000" b="0" i="1" dirty="0" smtClean="0">
                <a:solidFill>
                  <a:srgbClr val="FF0000"/>
                </a:solidFill>
                <a:latin typeface="Calibri" pitchFamily="34" charset="0"/>
              </a:rPr>
              <a:t>10:00;</a:t>
            </a:r>
            <a:endParaRPr lang="ro-RO" sz="2000" b="0" i="1" dirty="0">
              <a:solidFill>
                <a:srgbClr val="FF0000"/>
              </a:solidFill>
              <a:latin typeface="Calibri" pitchFamily="34" charset="0"/>
            </a:endParaRPr>
          </a:p>
          <a:p>
            <a:pPr marL="342900" indent="-342900">
              <a:lnSpc>
                <a:spcPct val="80000"/>
              </a:lnSpc>
              <a:spcBef>
                <a:spcPct val="20000"/>
              </a:spcBef>
              <a:buFontTx/>
              <a:buChar char="•"/>
            </a:pPr>
            <a:r>
              <a:rPr lang="ro-RO" sz="2000" b="0" i="1" dirty="0">
                <a:solidFill>
                  <a:srgbClr val="FF0000"/>
                </a:solidFill>
                <a:latin typeface="Calibri" pitchFamily="34" charset="0"/>
              </a:rPr>
              <a:t>candidaţii vor fi în săli între </a:t>
            </a:r>
            <a:r>
              <a:rPr lang="ro-RO" sz="2000" b="0" i="1" dirty="0" smtClean="0">
                <a:solidFill>
                  <a:srgbClr val="FF0000"/>
                </a:solidFill>
                <a:latin typeface="Calibri" pitchFamily="34" charset="0"/>
              </a:rPr>
              <a:t>8:00-9:00;</a:t>
            </a:r>
            <a:endParaRPr lang="ro-RO" sz="2000" b="0" i="1" dirty="0">
              <a:solidFill>
                <a:srgbClr val="FF0000"/>
              </a:solidFill>
              <a:latin typeface="Calibri" pitchFamily="34" charset="0"/>
            </a:endParaRPr>
          </a:p>
          <a:p>
            <a:pPr marL="342900" indent="-342900">
              <a:lnSpc>
                <a:spcPct val="80000"/>
              </a:lnSpc>
              <a:spcBef>
                <a:spcPct val="20000"/>
              </a:spcBef>
              <a:buFontTx/>
              <a:buChar char="•"/>
            </a:pPr>
            <a:r>
              <a:rPr lang="ro-RO" sz="2000" b="0" i="1" dirty="0">
                <a:solidFill>
                  <a:srgbClr val="FF0000"/>
                </a:solidFill>
                <a:latin typeface="Calibri" pitchFamily="34" charset="0"/>
              </a:rPr>
              <a:t>durata de redactare a subiectelor este de 4 </a:t>
            </a:r>
            <a:r>
              <a:rPr lang="ro-RO" sz="2000" b="0" i="1" dirty="0" smtClean="0">
                <a:solidFill>
                  <a:srgbClr val="FF0000"/>
                </a:solidFill>
                <a:latin typeface="Calibri" pitchFamily="34" charset="0"/>
              </a:rPr>
              <a:t>ore.</a:t>
            </a:r>
            <a:endParaRPr lang="ro-RO" sz="2000" b="0" i="1" dirty="0">
              <a:solidFill>
                <a:srgbClr val="FF0000"/>
              </a:solidFill>
              <a:latin typeface="Calibri" pitchFamily="34" charset="0"/>
            </a:endParaRPr>
          </a:p>
        </p:txBody>
      </p:sp>
      <p:sp>
        <p:nvSpPr>
          <p:cNvPr id="6" name="Rectangle 3"/>
          <p:cNvSpPr txBox="1">
            <a:spLocks noChangeArrowheads="1"/>
          </p:cNvSpPr>
          <p:nvPr/>
        </p:nvSpPr>
        <p:spPr bwMode="auto">
          <a:xfrm>
            <a:off x="395536" y="5013176"/>
            <a:ext cx="5256584" cy="304800"/>
          </a:xfrm>
          <a:prstGeom prst="rect">
            <a:avLst/>
          </a:prstGeom>
          <a:solidFill>
            <a:srgbClr val="99CC00"/>
          </a:solidFill>
          <a:ln w="9525">
            <a:noFill/>
            <a:miter lim="800000"/>
            <a:headEnd/>
            <a:tailEnd/>
          </a:ln>
          <a:effectLst/>
        </p:spPr>
        <p:txBody>
          <a:bodyPr/>
          <a:lstStyle/>
          <a:p>
            <a:pPr marL="342900" indent="-342900">
              <a:lnSpc>
                <a:spcPct val="80000"/>
              </a:lnSpc>
              <a:spcBef>
                <a:spcPct val="20000"/>
              </a:spcBef>
              <a:buFontTx/>
              <a:buChar char="•"/>
              <a:defRPr/>
            </a:pPr>
            <a:r>
              <a:rPr lang="ro-RO" sz="2000" b="0" kern="0" dirty="0">
                <a:latin typeface="Calibri" pitchFamily="34" charset="0"/>
              </a:rPr>
              <a:t>afişarea </a:t>
            </a:r>
            <a:r>
              <a:rPr lang="ro-RO" sz="2000" b="0" kern="0" dirty="0" smtClean="0">
                <a:latin typeface="Calibri" pitchFamily="34" charset="0"/>
              </a:rPr>
              <a:t>rezultatelor.</a:t>
            </a:r>
            <a:endParaRPr lang="ro-RO" sz="2000" b="0" i="1" kern="0" dirty="0">
              <a:solidFill>
                <a:srgbClr val="FF0000"/>
              </a:solidFill>
              <a:latin typeface="Calibri" pitchFamily="34" charset="0"/>
            </a:endParaRPr>
          </a:p>
        </p:txBody>
      </p:sp>
      <p:sp>
        <p:nvSpPr>
          <p:cNvPr id="7" name="Rectangle 3"/>
          <p:cNvSpPr txBox="1">
            <a:spLocks noChangeArrowheads="1"/>
          </p:cNvSpPr>
          <p:nvPr/>
        </p:nvSpPr>
        <p:spPr bwMode="auto">
          <a:xfrm>
            <a:off x="395536" y="5445224"/>
            <a:ext cx="5256584" cy="304800"/>
          </a:xfrm>
          <a:prstGeom prst="rect">
            <a:avLst/>
          </a:prstGeom>
          <a:solidFill>
            <a:srgbClr val="99FF33"/>
          </a:solidFill>
          <a:ln w="9525">
            <a:noFill/>
            <a:miter lim="800000"/>
            <a:headEnd/>
            <a:tailEnd/>
          </a:ln>
          <a:effectLst/>
        </p:spPr>
        <p:txBody>
          <a:bodyPr/>
          <a:lstStyle/>
          <a:p>
            <a:pPr marL="342900" indent="-342900">
              <a:lnSpc>
                <a:spcPct val="80000"/>
              </a:lnSpc>
              <a:spcBef>
                <a:spcPct val="20000"/>
              </a:spcBef>
              <a:buFontTx/>
              <a:buChar char="•"/>
              <a:defRPr/>
            </a:pPr>
            <a:r>
              <a:rPr lang="ro-RO" sz="2000" b="0" kern="0" dirty="0">
                <a:latin typeface="Calibri" pitchFamily="34" charset="0"/>
              </a:rPr>
              <a:t>înregistrarea contestaţiilor </a:t>
            </a:r>
            <a:r>
              <a:rPr lang="ro-RO" sz="2000" b="0" i="1" kern="0" dirty="0">
                <a:solidFill>
                  <a:srgbClr val="FF0000"/>
                </a:solidFill>
                <a:latin typeface="Calibri" pitchFamily="34" charset="0"/>
              </a:rPr>
              <a:t>6-7 august </a:t>
            </a:r>
            <a:r>
              <a:rPr lang="ro-RO" sz="2000" b="0" i="1" kern="0" dirty="0" smtClean="0">
                <a:solidFill>
                  <a:srgbClr val="FF0000"/>
                </a:solidFill>
                <a:latin typeface="Calibri" pitchFamily="34" charset="0"/>
              </a:rPr>
              <a:t>2011.</a:t>
            </a:r>
            <a:endParaRPr lang="ro-RO" sz="2000" b="0" i="1" kern="0" dirty="0">
              <a:solidFill>
                <a:srgbClr val="FF0000"/>
              </a:solidFill>
              <a:latin typeface="Calibri" pitchFamily="34" charset="0"/>
            </a:endParaRPr>
          </a:p>
        </p:txBody>
      </p:sp>
      <p:sp>
        <p:nvSpPr>
          <p:cNvPr id="8" name="Rectangle 3"/>
          <p:cNvSpPr txBox="1">
            <a:spLocks noChangeArrowheads="1"/>
          </p:cNvSpPr>
          <p:nvPr/>
        </p:nvSpPr>
        <p:spPr bwMode="auto">
          <a:xfrm>
            <a:off x="395536" y="5877272"/>
            <a:ext cx="5256584" cy="304800"/>
          </a:xfrm>
          <a:prstGeom prst="rect">
            <a:avLst/>
          </a:prstGeom>
          <a:solidFill>
            <a:srgbClr val="99FF99"/>
          </a:solidFill>
          <a:ln w="9525">
            <a:noFill/>
            <a:miter lim="800000"/>
            <a:headEnd/>
            <a:tailEnd/>
          </a:ln>
          <a:effectLst/>
        </p:spPr>
        <p:txBody>
          <a:bodyPr/>
          <a:lstStyle/>
          <a:p>
            <a:pPr marL="342900" indent="-342900">
              <a:lnSpc>
                <a:spcPct val="80000"/>
              </a:lnSpc>
              <a:spcBef>
                <a:spcPct val="20000"/>
              </a:spcBef>
              <a:buFontTx/>
              <a:buChar char="•"/>
              <a:defRPr/>
            </a:pPr>
            <a:r>
              <a:rPr lang="ro-RO" sz="2000" b="0" kern="0" dirty="0">
                <a:latin typeface="Calibri" pitchFamily="34" charset="0"/>
              </a:rPr>
              <a:t>rezolvarea </a:t>
            </a:r>
            <a:r>
              <a:rPr lang="ro-RO" sz="2000" b="0" kern="0" dirty="0" smtClean="0">
                <a:latin typeface="Calibri" pitchFamily="34" charset="0"/>
              </a:rPr>
              <a:t>contestaţiilor.</a:t>
            </a:r>
            <a:endParaRPr lang="ro-RO" sz="2000" b="0" i="1" kern="0" dirty="0">
              <a:solidFill>
                <a:srgbClr val="FF0000"/>
              </a:solidFill>
              <a:latin typeface="Calibri" pitchFamily="34" charset="0"/>
            </a:endParaRPr>
          </a:p>
        </p:txBody>
      </p:sp>
      <p:sp>
        <p:nvSpPr>
          <p:cNvPr id="9" name="Rectangle 3"/>
          <p:cNvSpPr txBox="1">
            <a:spLocks noChangeArrowheads="1"/>
          </p:cNvSpPr>
          <p:nvPr/>
        </p:nvSpPr>
        <p:spPr bwMode="auto">
          <a:xfrm>
            <a:off x="395536" y="6381328"/>
            <a:ext cx="5256584" cy="304800"/>
          </a:xfrm>
          <a:prstGeom prst="rect">
            <a:avLst/>
          </a:prstGeom>
          <a:solidFill>
            <a:srgbClr val="66FFFF"/>
          </a:solidFill>
          <a:ln w="9525">
            <a:noFill/>
            <a:miter lim="800000"/>
            <a:headEnd/>
            <a:tailEnd/>
          </a:ln>
          <a:effectLst/>
        </p:spPr>
        <p:txBody>
          <a:bodyPr/>
          <a:lstStyle/>
          <a:p>
            <a:pPr marL="342900" indent="-342900">
              <a:lnSpc>
                <a:spcPct val="80000"/>
              </a:lnSpc>
              <a:spcBef>
                <a:spcPct val="20000"/>
              </a:spcBef>
              <a:buFontTx/>
              <a:buChar char="•"/>
              <a:defRPr/>
            </a:pPr>
            <a:r>
              <a:rPr lang="ro-RO" sz="2000" b="0" kern="0" dirty="0">
                <a:latin typeface="Calibri" pitchFamily="34" charset="0"/>
              </a:rPr>
              <a:t>afişarea rezultatelor </a:t>
            </a:r>
            <a:r>
              <a:rPr lang="ro-RO" sz="2000" b="0" kern="0" dirty="0" smtClean="0">
                <a:latin typeface="Calibri" pitchFamily="34" charset="0"/>
              </a:rPr>
              <a:t>finale.</a:t>
            </a:r>
            <a:endParaRPr lang="ro-RO" sz="2000" b="0" i="1" kern="0" dirty="0">
              <a:solidFill>
                <a:srgbClr val="FF0000"/>
              </a:solidFill>
              <a:latin typeface="Calibri" pitchFamily="34" charset="0"/>
            </a:endParaRPr>
          </a:p>
        </p:txBody>
      </p:sp>
      <p:graphicFrame>
        <p:nvGraphicFramePr>
          <p:cNvPr id="10" name="Table 9"/>
          <p:cNvGraphicFramePr>
            <a:graphicFrameLocks noGrp="1"/>
          </p:cNvGraphicFramePr>
          <p:nvPr/>
        </p:nvGraphicFramePr>
        <p:xfrm>
          <a:off x="5940152" y="1412779"/>
          <a:ext cx="2933700" cy="2197594"/>
        </p:xfrm>
        <a:graphic>
          <a:graphicData uri="http://schemas.openxmlformats.org/drawingml/2006/table">
            <a:tbl>
              <a:tblPr/>
              <a:tblGrid>
                <a:gridCol w="419100"/>
                <a:gridCol w="419100"/>
                <a:gridCol w="419100"/>
                <a:gridCol w="419100"/>
                <a:gridCol w="419100"/>
                <a:gridCol w="419100"/>
                <a:gridCol w="419100"/>
              </a:tblGrid>
              <a:tr h="313942">
                <a:tc gridSpan="7">
                  <a:txBody>
                    <a:bodyPr/>
                    <a:lstStyle/>
                    <a:p>
                      <a:pPr algn="ctr" fontAlgn="b"/>
                      <a:r>
                        <a:rPr lang="en-US" sz="1100" b="1" i="0" u="none" strike="noStrike">
                          <a:solidFill>
                            <a:srgbClr val="000000"/>
                          </a:solidFill>
                          <a:latin typeface="Calibri"/>
                        </a:rPr>
                        <a:t>August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13942">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13942">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C00"/>
                    </a:solidFill>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942">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CC00"/>
                    </a:solidFill>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33"/>
                    </a:solidFill>
                  </a:tcPr>
                </a:tc>
                <a:tc>
                  <a:txBody>
                    <a:bodyPr/>
                    <a:lstStyle/>
                    <a:p>
                      <a:pPr algn="ctr" fontAlgn="b"/>
                      <a:r>
                        <a:rPr lang="en-US" sz="1100" b="1"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FF99"/>
                    </a:solidFill>
                  </a:tcPr>
                </a:tc>
                <a:tc>
                  <a:txBody>
                    <a:bodyPr/>
                    <a:lstStyle/>
                    <a:p>
                      <a:pPr algn="ctr" fontAlgn="b"/>
                      <a:r>
                        <a:rPr lang="en-US" sz="1100" b="1"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942">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942">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942">
                <a:tc>
                  <a:txBody>
                    <a:bodyPr/>
                    <a:lstStyle/>
                    <a:p>
                      <a:pPr algn="ctr" fontAlgn="b"/>
                      <a:r>
                        <a:rPr lang="en-US" sz="1100" b="1" i="0" u="none" strike="noStrike">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1" name="Title 1"/>
          <p:cNvSpPr>
            <a:spLocks noGrp="1"/>
          </p:cNvSpPr>
          <p:nvPr>
            <p:ph type="title"/>
          </p:nvPr>
        </p:nvSpPr>
        <p:spPr>
          <a:xfrm>
            <a:off x="467544" y="476672"/>
            <a:ext cx="8229600" cy="578328"/>
          </a:xfrm>
        </p:spPr>
        <p:txBody>
          <a:bodyPr>
            <a:normAutofit/>
          </a:bodyPr>
          <a:lstStyle/>
          <a:p>
            <a:pPr algn="ctr"/>
            <a:r>
              <a:rPr lang="ro-RO" sz="3200" b="1" kern="0" dirty="0" smtClean="0">
                <a:solidFill>
                  <a:srgbClr val="000099"/>
                </a:solidFill>
                <a:latin typeface="Calibri" pitchFamily="34" charset="0"/>
              </a:rPr>
              <a:t>Concursul de ocupare a posturilor</a:t>
            </a:r>
            <a:r>
              <a:rPr lang="en-US" sz="3200" b="1" kern="0" dirty="0" smtClean="0">
                <a:solidFill>
                  <a:srgbClr val="000099"/>
                </a:solidFill>
                <a:latin typeface="Calibri" pitchFamily="34" charset="0"/>
              </a:rPr>
              <a:t>.</a:t>
            </a:r>
            <a:r>
              <a:rPr lang="ro-RO" sz="3200" b="1" kern="0" dirty="0" smtClean="0">
                <a:solidFill>
                  <a:srgbClr val="000099"/>
                </a:solidFill>
                <a:latin typeface="Calibri" pitchFamily="34" charset="0"/>
              </a:rPr>
              <a:t> </a:t>
            </a:r>
            <a:r>
              <a:rPr lang="en-US" sz="3200" b="1" kern="0" dirty="0" smtClean="0">
                <a:solidFill>
                  <a:schemeClr val="bg1">
                    <a:lumMod val="50000"/>
                  </a:schemeClr>
                </a:solidFill>
                <a:latin typeface="Calibri" pitchFamily="34" charset="0"/>
              </a:rPr>
              <a:t>C</a:t>
            </a:r>
            <a:r>
              <a:rPr lang="ro-RO" sz="3200" b="1" kern="0" dirty="0" smtClean="0">
                <a:solidFill>
                  <a:schemeClr val="bg1">
                    <a:lumMod val="50000"/>
                  </a:schemeClr>
                </a:solidFill>
                <a:latin typeface="Calibri" pitchFamily="34" charset="0"/>
              </a:rPr>
              <a:t>alendar</a:t>
            </a:r>
            <a:endParaRPr lang="en-US" sz="3200" b="1" dirty="0"/>
          </a:p>
        </p:txBody>
      </p:sp>
      <p:sp>
        <p:nvSpPr>
          <p:cNvPr id="12" name="Slide Number Placeholder 11"/>
          <p:cNvSpPr>
            <a:spLocks noGrp="1"/>
          </p:cNvSpPr>
          <p:nvPr>
            <p:ph type="sldNum" sz="quarter" idx="12"/>
          </p:nvPr>
        </p:nvSpPr>
        <p:spPr/>
        <p:txBody>
          <a:bodyPr/>
          <a:lstStyle/>
          <a:p>
            <a:pPr>
              <a:defRPr/>
            </a:pPr>
            <a:fld id="{8DB725A0-80AF-4BE8-9246-2A26E494714D}" type="slidenum">
              <a:rPr lang="ro-RO" smtClean="0"/>
              <a:pPr>
                <a:defRPr/>
              </a:pPr>
              <a:t>32</a:t>
            </a:fld>
            <a:endParaRPr lang="ro-RO"/>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964488" cy="1370416"/>
          </a:xfrm>
        </p:spPr>
        <p:txBody>
          <a:bodyPr>
            <a:noAutofit/>
          </a:bodyPr>
          <a:lstStyle/>
          <a:p>
            <a:pPr algn="ctr"/>
            <a:r>
              <a:rPr lang="ro-RO" sz="2800" b="1" dirty="0" smtClean="0">
                <a:solidFill>
                  <a:srgbClr val="000099"/>
                </a:solidFill>
                <a:latin typeface="Calibri" pitchFamily="34" charset="0"/>
              </a:rPr>
              <a:t>Art. </a:t>
            </a:r>
            <a:r>
              <a:rPr lang="en-US" sz="2800" b="1" dirty="0" smtClean="0">
                <a:solidFill>
                  <a:srgbClr val="000099"/>
                </a:solidFill>
                <a:latin typeface="Calibri" pitchFamily="34" charset="0"/>
              </a:rPr>
              <a:t>1</a:t>
            </a:r>
            <a:r>
              <a:rPr lang="ro-RO" sz="2800" b="1" dirty="0" smtClean="0">
                <a:solidFill>
                  <a:srgbClr val="000099"/>
                </a:solidFill>
                <a:latin typeface="Calibri" pitchFamily="34" charset="0"/>
              </a:rPr>
              <a:t>41-143 – Completarea normei titularului de sistem</a:t>
            </a:r>
            <a:r>
              <a:rPr lang="en-US" sz="2800" b="1" dirty="0" smtClean="0">
                <a:solidFill>
                  <a:srgbClr val="000099"/>
                </a:solidFill>
                <a:latin typeface="Calibri" pitchFamily="34" charset="0"/>
              </a:rPr>
              <a:t> </a:t>
            </a:r>
            <a:r>
              <a:rPr lang="ro-RO" sz="2800" b="1" dirty="0" smtClean="0">
                <a:solidFill>
                  <a:srgbClr val="000099"/>
                </a:solidFill>
                <a:latin typeface="Calibri" pitchFamily="34" charset="0"/>
              </a:rPr>
              <a:t>(cele rămase pentru că cele mai multe au fost realizate încă de la întocmirea PÎ)</a:t>
            </a:r>
            <a:endParaRPr lang="en-US" sz="2800" b="1" dirty="0"/>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33</a:t>
            </a:fld>
            <a:endParaRPr lang="ro-RO"/>
          </a:p>
        </p:txBody>
      </p:sp>
      <p:sp>
        <p:nvSpPr>
          <p:cNvPr id="5" name="Rectangle 3"/>
          <p:cNvSpPr txBox="1">
            <a:spLocks noGrp="1" noChangeArrowheads="1"/>
          </p:cNvSpPr>
          <p:nvPr>
            <p:ph idx="1"/>
          </p:nvPr>
        </p:nvSpPr>
        <p:spPr bwMode="auto">
          <a:xfrm>
            <a:off x="251520" y="1556792"/>
            <a:ext cx="8712968" cy="5112568"/>
          </a:xfrm>
          <a:prstGeom prst="rect">
            <a:avLst/>
          </a:prstGeom>
          <a:noFill/>
          <a:ln w="9525">
            <a:noFill/>
            <a:miter lim="800000"/>
            <a:headEnd/>
            <a:tailEnd/>
          </a:ln>
        </p:spPr>
        <p:txBody>
          <a:bodyPr>
            <a:normAutofit lnSpcReduction="10000"/>
          </a:bodyPr>
          <a:lstStyle/>
          <a:p>
            <a:pPr marL="342900" indent="-342900">
              <a:lnSpc>
                <a:spcPct val="80000"/>
              </a:lnSpc>
              <a:spcBef>
                <a:spcPct val="20000"/>
              </a:spcBef>
              <a:buFontTx/>
              <a:buChar char="•"/>
            </a:pPr>
            <a:r>
              <a:rPr lang="ro-RO" sz="1400" dirty="0">
                <a:latin typeface="Calibri" pitchFamily="34" charset="0"/>
              </a:rPr>
              <a:t>prioritate la completarea normei didactice </a:t>
            </a:r>
            <a:r>
              <a:rPr lang="ro-RO" sz="1400" b="0" dirty="0">
                <a:latin typeface="Calibri" pitchFamily="34" charset="0"/>
              </a:rPr>
              <a:t> se face pentru cadrele didactice care au participat la concursul de ocupare a posturilor organizat de către UPJ/ CŞ/ AT şi au obţinut cel puţin </a:t>
            </a:r>
            <a:r>
              <a:rPr lang="ro-RO" sz="1400" b="0" dirty="0" smtClean="0">
                <a:latin typeface="Calibri" pitchFamily="34" charset="0"/>
              </a:rPr>
              <a:t>5;</a:t>
            </a:r>
            <a:endParaRPr lang="ro-RO" sz="1400" b="0" dirty="0">
              <a:latin typeface="Calibri" pitchFamily="34" charset="0"/>
            </a:endParaRPr>
          </a:p>
          <a:p>
            <a:pPr marL="342900" indent="-342900">
              <a:lnSpc>
                <a:spcPct val="80000"/>
              </a:lnSpc>
              <a:spcBef>
                <a:spcPct val="20000"/>
              </a:spcBef>
              <a:buFontTx/>
              <a:buChar char="•"/>
            </a:pPr>
            <a:r>
              <a:rPr lang="ro-RO" sz="1400" b="0" dirty="0">
                <a:latin typeface="Calibri" pitchFamily="34" charset="0"/>
              </a:rPr>
              <a:t>completarea normei se face la cerere, </a:t>
            </a:r>
            <a:r>
              <a:rPr lang="ro-RO" sz="1400" b="1" dirty="0">
                <a:latin typeface="Calibri" pitchFamily="34" charset="0"/>
              </a:rPr>
              <a:t>cu acordul cadrului didactic</a:t>
            </a:r>
            <a:r>
              <a:rPr lang="ro-RO" sz="1400" b="0" dirty="0">
                <a:latin typeface="Calibri" pitchFamily="34" charset="0"/>
              </a:rPr>
              <a:t>, </a:t>
            </a:r>
            <a:r>
              <a:rPr lang="ro-RO" sz="1400" b="0" dirty="0">
                <a:solidFill>
                  <a:srgbClr val="FF0000"/>
                </a:solidFill>
                <a:latin typeface="Calibri" pitchFamily="34" charset="0"/>
              </a:rPr>
              <a:t>prin decizia inspectorului şcolar general</a:t>
            </a:r>
            <a:r>
              <a:rPr lang="ro-RO" sz="1400" b="0" dirty="0">
                <a:latin typeface="Calibri" pitchFamily="34" charset="0"/>
              </a:rPr>
              <a:t>, pe durata unui an şcolar în ordinea:</a:t>
            </a:r>
          </a:p>
          <a:p>
            <a:pPr marL="800100" lvl="1" indent="-342900">
              <a:lnSpc>
                <a:spcPct val="80000"/>
              </a:lnSpc>
              <a:spcBef>
                <a:spcPct val="20000"/>
              </a:spcBef>
              <a:buFontTx/>
              <a:buChar char="•"/>
            </a:pPr>
            <a:r>
              <a:rPr lang="ro-RO" sz="1400" b="0" dirty="0">
                <a:latin typeface="Calibri" pitchFamily="34" charset="0"/>
              </a:rPr>
              <a:t>pentru asigurarea continuităţii la aceleaşi clase/ grupe sau în aceeaşi </a:t>
            </a:r>
            <a:r>
              <a:rPr lang="ro-RO" sz="1400" b="0" dirty="0" smtClean="0">
                <a:latin typeface="Calibri" pitchFamily="34" charset="0"/>
              </a:rPr>
              <a:t>UPJ;</a:t>
            </a:r>
            <a:endParaRPr lang="ro-RO" sz="1400" b="0" dirty="0">
              <a:latin typeface="Calibri" pitchFamily="34" charset="0"/>
            </a:endParaRPr>
          </a:p>
          <a:p>
            <a:pPr marL="800100" lvl="1" indent="-342900">
              <a:lnSpc>
                <a:spcPct val="80000"/>
              </a:lnSpc>
              <a:spcBef>
                <a:spcPct val="20000"/>
              </a:spcBef>
              <a:buFontTx/>
              <a:buChar char="•"/>
            </a:pPr>
            <a:r>
              <a:rPr lang="ro-RO" sz="1400" b="0" dirty="0">
                <a:latin typeface="Calibri" pitchFamily="34" charset="0"/>
              </a:rPr>
              <a:t>la o altă UPJ, în aceeaşi localitate, în ordinea descrescătoare a mediilor obţinute la concursul din 2012, cu ore corespunzătoare disciplinei la care a susţinut </a:t>
            </a:r>
            <a:r>
              <a:rPr lang="ro-RO" sz="1400" b="0" dirty="0" smtClean="0">
                <a:latin typeface="Calibri" pitchFamily="34" charset="0"/>
              </a:rPr>
              <a:t>concurs;</a:t>
            </a:r>
            <a:endParaRPr lang="ro-RO" sz="1400" b="0" dirty="0">
              <a:latin typeface="Calibri" pitchFamily="34" charset="0"/>
            </a:endParaRPr>
          </a:p>
          <a:p>
            <a:pPr marL="800100" lvl="1" indent="-342900">
              <a:lnSpc>
                <a:spcPct val="80000"/>
              </a:lnSpc>
              <a:spcBef>
                <a:spcPct val="20000"/>
              </a:spcBef>
              <a:buFontTx/>
              <a:buChar char="•"/>
            </a:pPr>
            <a:r>
              <a:rPr lang="ro-RO" sz="1400" b="0" dirty="0">
                <a:latin typeface="Calibri" pitchFamily="34" charset="0"/>
              </a:rPr>
              <a:t>la o altă UPJ, în aceeaşi localitate, în ordinea descrescătoare a mediilor obţinute la concursul din 2012, cu ore în altă specializare dobândită prin studii, conform Centralizatorului</a:t>
            </a:r>
          </a:p>
          <a:p>
            <a:pPr marL="800100" lvl="1" indent="-342900">
              <a:lnSpc>
                <a:spcPct val="80000"/>
              </a:lnSpc>
              <a:spcBef>
                <a:spcPct val="20000"/>
              </a:spcBef>
              <a:buFontTx/>
              <a:buChar char="•"/>
            </a:pPr>
            <a:r>
              <a:rPr lang="ro-RO" sz="1400" b="0" dirty="0">
                <a:latin typeface="Calibri" pitchFamily="34" charset="0"/>
              </a:rPr>
              <a:t>la o altă UPJ, în aceeaşi localitate, în ordinea descrescătoare a punctajului, în specialitate, conform </a:t>
            </a:r>
            <a:r>
              <a:rPr lang="ro-RO" sz="1400" b="0" dirty="0" smtClean="0">
                <a:latin typeface="Calibri" pitchFamily="34" charset="0"/>
              </a:rPr>
              <a:t>Centralizatorului;</a:t>
            </a:r>
            <a:endParaRPr lang="ro-RO" sz="1400" b="0" dirty="0">
              <a:latin typeface="Calibri" pitchFamily="34" charset="0"/>
            </a:endParaRPr>
          </a:p>
          <a:p>
            <a:pPr marL="800100" lvl="1" indent="-342900">
              <a:lnSpc>
                <a:spcPct val="80000"/>
              </a:lnSpc>
              <a:spcBef>
                <a:spcPct val="20000"/>
              </a:spcBef>
              <a:buFontTx/>
              <a:buChar char="•"/>
            </a:pPr>
            <a:r>
              <a:rPr lang="ro-RO" sz="1400" b="0" dirty="0">
                <a:latin typeface="Calibri" pitchFamily="34" charset="0"/>
              </a:rPr>
              <a:t>la o altă UPJ, din altă localitate, în ordinea descrescătoare a mediilor la concursul din 2012, cu ore în specialitatea la care a susţinut </a:t>
            </a:r>
            <a:r>
              <a:rPr lang="ro-RO" sz="1400" b="0" dirty="0" smtClean="0">
                <a:latin typeface="Calibri" pitchFamily="34" charset="0"/>
              </a:rPr>
              <a:t>concursul;</a:t>
            </a:r>
            <a:endParaRPr lang="ro-RO" sz="1400" b="0" dirty="0">
              <a:latin typeface="Calibri" pitchFamily="34" charset="0"/>
            </a:endParaRPr>
          </a:p>
          <a:p>
            <a:pPr marL="800100" lvl="1" indent="-342900">
              <a:lnSpc>
                <a:spcPct val="80000"/>
              </a:lnSpc>
              <a:spcBef>
                <a:spcPct val="20000"/>
              </a:spcBef>
              <a:buFontTx/>
              <a:buChar char="•"/>
            </a:pPr>
            <a:r>
              <a:rPr lang="ro-RO" sz="1400" b="0" dirty="0">
                <a:latin typeface="Calibri" pitchFamily="34" charset="0"/>
              </a:rPr>
              <a:t>la o altă UPJ, din altă localitate, în ordinea descrescătoare a mediilor la concursul din 2012, cu ore în altă specialitate dobândită prin studii, conform </a:t>
            </a:r>
            <a:r>
              <a:rPr lang="ro-RO" sz="1400" b="0" dirty="0" smtClean="0">
                <a:latin typeface="Calibri" pitchFamily="34" charset="0"/>
              </a:rPr>
              <a:t>Centralizatorului;</a:t>
            </a:r>
            <a:endParaRPr lang="ro-RO" sz="1400" b="0" dirty="0">
              <a:latin typeface="Calibri" pitchFamily="34" charset="0"/>
            </a:endParaRPr>
          </a:p>
          <a:p>
            <a:pPr marL="800100" lvl="1" indent="-342900">
              <a:lnSpc>
                <a:spcPct val="80000"/>
              </a:lnSpc>
              <a:spcBef>
                <a:spcPct val="20000"/>
              </a:spcBef>
              <a:buFontTx/>
              <a:buChar char="•"/>
            </a:pPr>
            <a:r>
              <a:rPr lang="ro-RO" sz="1400" b="0" dirty="0">
                <a:latin typeface="Calibri" pitchFamily="34" charset="0"/>
              </a:rPr>
              <a:t>la o altă UPJ, din altă localitate, în ordinea descrescătoare a punctajului, în specialitate, conform </a:t>
            </a:r>
            <a:r>
              <a:rPr lang="ro-RO" sz="1400" b="0" dirty="0" smtClean="0">
                <a:latin typeface="Calibri" pitchFamily="34" charset="0"/>
              </a:rPr>
              <a:t>Centralizatorului;</a:t>
            </a:r>
            <a:endParaRPr lang="ro-RO" sz="1400" b="0" dirty="0">
              <a:latin typeface="Calibri" pitchFamily="34" charset="0"/>
            </a:endParaRPr>
          </a:p>
          <a:p>
            <a:pPr marL="800100" lvl="1" indent="-342900">
              <a:lnSpc>
                <a:spcPct val="80000"/>
              </a:lnSpc>
              <a:spcBef>
                <a:spcPct val="20000"/>
              </a:spcBef>
              <a:buFontTx/>
              <a:buChar char="•"/>
            </a:pPr>
            <a:r>
              <a:rPr lang="ro-RO" sz="1400" b="0" dirty="0">
                <a:latin typeface="Calibri" pitchFamily="34" charset="0"/>
              </a:rPr>
              <a:t>la o altă UPJ, în aceeaşi localitate, în ordinea descrescătoare a punctajului, în altă specialitate, cu menţinerea drepturilor salariale numai în învăţământul gimnazial, cu respectarea LEN, 263(9</a:t>
            </a:r>
            <a:r>
              <a:rPr lang="ro-RO" sz="1400" b="0" dirty="0" smtClean="0">
                <a:latin typeface="Calibri" pitchFamily="34" charset="0"/>
              </a:rPr>
              <a:t>);</a:t>
            </a:r>
            <a:endParaRPr lang="ro-RO" sz="1400" b="0" dirty="0">
              <a:latin typeface="Calibri" pitchFamily="34" charset="0"/>
            </a:endParaRPr>
          </a:p>
          <a:p>
            <a:pPr marL="800100" lvl="1" indent="-342900">
              <a:lnSpc>
                <a:spcPct val="80000"/>
              </a:lnSpc>
              <a:spcBef>
                <a:spcPct val="20000"/>
              </a:spcBef>
              <a:buFontTx/>
              <a:buChar char="•"/>
            </a:pPr>
            <a:r>
              <a:rPr lang="ro-RO" sz="1400" b="0" dirty="0">
                <a:latin typeface="Calibri" pitchFamily="34" charset="0"/>
              </a:rPr>
              <a:t>la o altă UPJ, din altă localitate, în ordinea descrescătoare a punctajului, în altă specialitate, cu menţinerea drepturilor salariale, numai în învăţământul gimnazial, cu respectarea LEN, 263(9</a:t>
            </a:r>
            <a:r>
              <a:rPr lang="ro-RO" sz="1400" b="0" dirty="0" smtClean="0">
                <a:latin typeface="Calibri" pitchFamily="34" charset="0"/>
              </a:rPr>
              <a:t>).</a:t>
            </a:r>
            <a:endParaRPr lang="ro-RO" sz="1400" b="0" dirty="0">
              <a:latin typeface="Calibri" pitchFamily="34" charset="0"/>
            </a:endParaRPr>
          </a:p>
          <a:p>
            <a:pPr marL="342900" indent="-342900">
              <a:lnSpc>
                <a:spcPct val="80000"/>
              </a:lnSpc>
              <a:spcBef>
                <a:spcPct val="20000"/>
              </a:spcBef>
              <a:buFontTx/>
              <a:buChar char="•"/>
            </a:pPr>
            <a:r>
              <a:rPr lang="ro-RO" sz="1400" dirty="0">
                <a:latin typeface="Calibri" pitchFamily="34" charset="0"/>
              </a:rPr>
              <a:t>în </a:t>
            </a:r>
            <a:r>
              <a:rPr lang="ro-RO" sz="1400" b="1" dirty="0">
                <a:latin typeface="Calibri" pitchFamily="34" charset="0"/>
              </a:rPr>
              <a:t>mediul rural </a:t>
            </a:r>
            <a:r>
              <a:rPr lang="ro-RO" sz="1400" dirty="0">
                <a:latin typeface="Calibri" pitchFamily="34" charset="0"/>
              </a:rPr>
              <a:t>completarea normei</a:t>
            </a:r>
            <a:r>
              <a:rPr lang="ro-RO" sz="1400" b="0" dirty="0">
                <a:latin typeface="Calibri" pitchFamily="34" charset="0"/>
              </a:rPr>
              <a:t>, conform specializărilor de pe diplomele, </a:t>
            </a:r>
            <a:r>
              <a:rPr lang="ro-RO" sz="1400" b="1" dirty="0">
                <a:latin typeface="Calibri" pitchFamily="34" charset="0"/>
              </a:rPr>
              <a:t>cu acordul cadrului didactic</a:t>
            </a:r>
            <a:r>
              <a:rPr lang="ro-RO" sz="1400" b="0" dirty="0">
                <a:latin typeface="Calibri" pitchFamily="34" charset="0"/>
              </a:rPr>
              <a:t>, se poate realiza pe durata unui an şcolar sau </a:t>
            </a:r>
            <a:r>
              <a:rPr lang="ro-RO" sz="1400" b="1" dirty="0">
                <a:latin typeface="Calibri" pitchFamily="34" charset="0"/>
              </a:rPr>
              <a:t>pe durată nedeterminată</a:t>
            </a:r>
            <a:r>
              <a:rPr lang="ro-RO" sz="1400" b="0" dirty="0">
                <a:latin typeface="Calibri" pitchFamily="34" charset="0"/>
              </a:rPr>
              <a:t>, fapt consemnat în decizia de </a:t>
            </a:r>
            <a:r>
              <a:rPr lang="ro-RO" sz="1400" b="0" dirty="0" smtClean="0">
                <a:latin typeface="Calibri" pitchFamily="34" charset="0"/>
              </a:rPr>
              <a:t>repartizare;</a:t>
            </a:r>
            <a:endParaRPr lang="ro-RO" sz="1400" b="0" dirty="0">
              <a:latin typeface="Calibri" pitchFamily="34" charset="0"/>
            </a:endParaRPr>
          </a:p>
          <a:p>
            <a:pPr marL="342900" indent="-342900">
              <a:lnSpc>
                <a:spcPct val="80000"/>
              </a:lnSpc>
              <a:spcBef>
                <a:spcPct val="20000"/>
              </a:spcBef>
              <a:buFontTx/>
              <a:buChar char="•"/>
            </a:pPr>
            <a:r>
              <a:rPr lang="ro-RO" sz="1400" b="0" dirty="0">
                <a:latin typeface="Calibri" pitchFamily="34" charset="0"/>
              </a:rPr>
              <a:t>lista cadrelor didactice care au catedra incompletă se întocmeşte pe discipline, la </a:t>
            </a:r>
            <a:r>
              <a:rPr lang="ro-RO" sz="1400" b="0" dirty="0" smtClean="0">
                <a:latin typeface="Calibri" pitchFamily="34" charset="0"/>
              </a:rPr>
              <a:t>ISJ TM</a:t>
            </a:r>
            <a:r>
              <a:rPr lang="ro-RO" sz="1400" b="0" dirty="0">
                <a:latin typeface="Calibri" pitchFamily="34" charset="0"/>
              </a:rPr>
              <a:t>, în ordinea descrescătoare a mediilor obţinute la concursul din 2012, respectiv a </a:t>
            </a:r>
            <a:r>
              <a:rPr lang="ro-RO" sz="1400" b="0" dirty="0" smtClean="0">
                <a:latin typeface="Calibri" pitchFamily="34" charset="0"/>
              </a:rPr>
              <a:t>punctajului;</a:t>
            </a:r>
            <a:endParaRPr lang="ro-RO" sz="1400" b="0" dirty="0">
              <a:latin typeface="Calibri" pitchFamily="34" charset="0"/>
            </a:endParaRPr>
          </a:p>
          <a:p>
            <a:pPr marL="342900" indent="-342900">
              <a:lnSpc>
                <a:spcPct val="80000"/>
              </a:lnSpc>
              <a:spcBef>
                <a:spcPct val="20000"/>
              </a:spcBef>
              <a:buFontTx/>
              <a:buChar char="•"/>
            </a:pPr>
            <a:r>
              <a:rPr lang="ro-RO" sz="1400" b="0" dirty="0">
                <a:latin typeface="Calibri" pitchFamily="34" charset="0"/>
              </a:rPr>
              <a:t>cadrele didactice care nu au norma completă depun la </a:t>
            </a:r>
            <a:r>
              <a:rPr lang="ro-RO" sz="1400" b="0" dirty="0" smtClean="0">
                <a:latin typeface="Calibri" pitchFamily="34" charset="0"/>
              </a:rPr>
              <a:t>ISJ TM </a:t>
            </a:r>
            <a:r>
              <a:rPr lang="ro-RO" sz="1400" b="0" dirty="0">
                <a:latin typeface="Calibri" pitchFamily="34" charset="0"/>
              </a:rPr>
              <a:t>– </a:t>
            </a:r>
            <a:r>
              <a:rPr lang="ro-RO" sz="1400" b="0" dirty="0" smtClean="0">
                <a:latin typeface="Calibri" pitchFamily="34" charset="0"/>
              </a:rPr>
              <a:t>Compartimentul MRU </a:t>
            </a:r>
            <a:r>
              <a:rPr lang="ro-RO" sz="1400" b="0" dirty="0">
                <a:latin typeface="Calibri" pitchFamily="34" charset="0"/>
              </a:rPr>
              <a:t>dosar, conform Anexei nr. 22 la </a:t>
            </a:r>
            <a:r>
              <a:rPr lang="ro-RO" sz="1400" b="0" dirty="0" smtClean="0">
                <a:latin typeface="Calibri" pitchFamily="34" charset="0"/>
              </a:rPr>
              <a:t>Mobilitate;</a:t>
            </a:r>
            <a:endParaRPr lang="ro-RO" sz="1400" b="0" dirty="0">
              <a:latin typeface="Calibri" pitchFamily="34" charset="0"/>
            </a:endParaRPr>
          </a:p>
          <a:p>
            <a:pPr marL="342900" indent="-342900">
              <a:lnSpc>
                <a:spcPct val="80000"/>
              </a:lnSpc>
              <a:spcBef>
                <a:spcPct val="20000"/>
              </a:spcBef>
              <a:buFontTx/>
              <a:buChar char="•"/>
            </a:pPr>
            <a:r>
              <a:rPr lang="ro-RO" sz="1400" b="0" dirty="0">
                <a:latin typeface="Calibri" pitchFamily="34" charset="0"/>
              </a:rPr>
              <a:t>după emiterea deciziei, directorul UPJ unde este titular, încheie act adiţional. Directorul UPJ unde i s-a completat norma încheie cu profesorul repartizat un contract de </a:t>
            </a:r>
            <a:r>
              <a:rPr lang="ro-RO" sz="1400" b="0" dirty="0" smtClean="0">
                <a:latin typeface="Calibri" pitchFamily="34" charset="0"/>
              </a:rPr>
              <a:t>muncă.</a:t>
            </a:r>
            <a:endParaRPr lang="ro-RO" sz="1400" dirty="0">
              <a:latin typeface="Calibri"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964488" cy="1082384"/>
          </a:xfrm>
        </p:spPr>
        <p:txBody>
          <a:bodyPr>
            <a:normAutofit/>
          </a:bodyPr>
          <a:lstStyle/>
          <a:p>
            <a:pPr algn="ctr"/>
            <a:r>
              <a:rPr lang="ro-RO" sz="3200" b="1" dirty="0" smtClean="0">
                <a:solidFill>
                  <a:srgbClr val="000099"/>
                </a:solidFill>
                <a:latin typeface="Calibri" pitchFamily="34" charset="0"/>
              </a:rPr>
              <a:t>Art. </a:t>
            </a:r>
            <a:r>
              <a:rPr lang="en-US" sz="3200" b="1" dirty="0" smtClean="0">
                <a:solidFill>
                  <a:srgbClr val="000099"/>
                </a:solidFill>
                <a:latin typeface="Calibri" pitchFamily="34" charset="0"/>
              </a:rPr>
              <a:t>1</a:t>
            </a:r>
            <a:r>
              <a:rPr lang="ro-RO" sz="3200" b="1" dirty="0" smtClean="0">
                <a:solidFill>
                  <a:srgbClr val="000099"/>
                </a:solidFill>
                <a:latin typeface="Calibri" pitchFamily="34" charset="0"/>
              </a:rPr>
              <a:t>44-155 – Repartizarea candidaţilor rămaşi nerepartizaţi</a:t>
            </a:r>
            <a:endParaRPr lang="en-US" sz="3200" b="1" dirty="0"/>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34</a:t>
            </a:fld>
            <a:endParaRPr lang="ro-RO"/>
          </a:p>
        </p:txBody>
      </p:sp>
      <p:sp>
        <p:nvSpPr>
          <p:cNvPr id="5" name="Rectangle 3"/>
          <p:cNvSpPr txBox="1">
            <a:spLocks noGrp="1" noChangeArrowheads="1"/>
          </p:cNvSpPr>
          <p:nvPr>
            <p:ph idx="1"/>
          </p:nvPr>
        </p:nvSpPr>
        <p:spPr bwMode="auto">
          <a:xfrm>
            <a:off x="251520" y="1916832"/>
            <a:ext cx="8712968" cy="3672408"/>
          </a:xfrm>
          <a:prstGeom prst="rect">
            <a:avLst/>
          </a:prstGeom>
          <a:noFill/>
          <a:ln w="9525">
            <a:noFill/>
            <a:miter lim="800000"/>
            <a:headEnd/>
            <a:tailEnd/>
          </a:ln>
        </p:spPr>
        <p:txBody>
          <a:bodyPr>
            <a:normAutofit/>
          </a:bodyPr>
          <a:lstStyle/>
          <a:p>
            <a:pPr marL="342900" indent="-342900">
              <a:lnSpc>
                <a:spcPct val="80000"/>
              </a:lnSpc>
              <a:spcBef>
                <a:spcPct val="20000"/>
              </a:spcBef>
              <a:buFontTx/>
              <a:buChar char="•"/>
            </a:pPr>
            <a:r>
              <a:rPr lang="ro-RO" sz="1600" dirty="0">
                <a:latin typeface="Calibri" pitchFamily="34" charset="0"/>
              </a:rPr>
              <a:t>Etapa I.</a:t>
            </a:r>
            <a:r>
              <a:rPr lang="ro-RO" sz="1600" b="0" dirty="0">
                <a:latin typeface="Calibri" pitchFamily="34" charset="0"/>
              </a:rPr>
              <a:t> Ordinea repartizării candidaţilor rămaşi nerepartizaţi :</a:t>
            </a:r>
          </a:p>
          <a:p>
            <a:pPr marL="800100" lvl="1" indent="-342900">
              <a:lnSpc>
                <a:spcPct val="80000"/>
              </a:lnSpc>
              <a:spcBef>
                <a:spcPct val="20000"/>
              </a:spcBef>
              <a:buFontTx/>
              <a:buChar char="•"/>
            </a:pPr>
            <a:r>
              <a:rPr lang="ro-RO" sz="1600" b="0" dirty="0">
                <a:latin typeface="Calibri" pitchFamily="34" charset="0"/>
              </a:rPr>
              <a:t>care au obţinut minim 5 în 2012 în judeţul </a:t>
            </a:r>
            <a:r>
              <a:rPr lang="ro-RO" sz="1600" b="0" dirty="0" smtClean="0">
                <a:latin typeface="Calibri" pitchFamily="34" charset="0"/>
              </a:rPr>
              <a:t>Timiş </a:t>
            </a:r>
            <a:r>
              <a:rPr lang="ro-RO" sz="1600" b="0" dirty="0">
                <a:latin typeface="Calibri" pitchFamily="34" charset="0"/>
              </a:rPr>
              <a:t>,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care au obţinut minim 5 în 2012 în alte judeţe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care au obţinut minim 5 în iulie 2011 şi/ sau iulie 2010, şi au obţinut definitivarea în învăţământ, în ordinea descrescătoare a </a:t>
            </a:r>
            <a:r>
              <a:rPr lang="ro-RO" sz="1600" b="0" dirty="0" smtClean="0">
                <a:latin typeface="Calibri" pitchFamily="34" charset="0"/>
              </a:rPr>
              <a:t>notelor;</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pentru a putea fi repartizaţi în baza notelor din iulie 2011 şi/ sau iulie 2010, dacă au participat în 2012 trebuie să fi luat minim </a:t>
            </a:r>
            <a:r>
              <a:rPr lang="ro-RO" sz="1600" b="0" dirty="0" smtClean="0">
                <a:latin typeface="Calibri" pitchFamily="34" charset="0"/>
              </a:rPr>
              <a:t>5;</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candidaţii care au promovat concursul şi au rămas nerepartizaţi depun dosarul de concurs sau o copie conformă cu originalul la </a:t>
            </a:r>
            <a:r>
              <a:rPr lang="ro-RO" sz="1600" b="0" dirty="0" smtClean="0">
                <a:latin typeface="Calibri" pitchFamily="34" charset="0"/>
              </a:rPr>
              <a:t>ISJ Timiş </a:t>
            </a:r>
            <a:r>
              <a:rPr lang="ro-RO" sz="1600" b="0" dirty="0">
                <a:latin typeface="Calibri" pitchFamily="34" charset="0"/>
              </a:rPr>
              <a:t>– </a:t>
            </a:r>
            <a:r>
              <a:rPr lang="ro-RO" sz="1600" b="0" dirty="0" smtClean="0">
                <a:latin typeface="Calibri" pitchFamily="34" charset="0"/>
              </a:rPr>
              <a:t>Compartimentul MRU</a:t>
            </a:r>
            <a:r>
              <a:rPr lang="ro-RO" sz="1600" b="0" dirty="0">
                <a:latin typeface="Calibri" pitchFamily="34" charset="0"/>
              </a:rPr>
              <a:t>, plus adeverinţa cu nota </a:t>
            </a:r>
            <a:r>
              <a:rPr lang="ro-RO" sz="1600" b="0" dirty="0" smtClean="0">
                <a:latin typeface="Calibri" pitchFamily="34" charset="0"/>
              </a:rPr>
              <a:t>obţinută;</a:t>
            </a:r>
            <a:endParaRPr lang="ro-RO" sz="1600" b="0" dirty="0">
              <a:latin typeface="Calibri" pitchFamily="34" charset="0"/>
            </a:endParaRPr>
          </a:p>
          <a:p>
            <a:pPr marL="342900" indent="-342900">
              <a:lnSpc>
                <a:spcPct val="80000"/>
              </a:lnSpc>
              <a:spcBef>
                <a:spcPct val="20000"/>
              </a:spcBef>
              <a:buFontTx/>
              <a:buChar char="•"/>
            </a:pPr>
            <a:r>
              <a:rPr lang="ro-RO" sz="1600" b="0" dirty="0" smtClean="0">
                <a:latin typeface="Calibri" pitchFamily="34" charset="0"/>
              </a:rPr>
              <a:t>la </a:t>
            </a:r>
            <a:r>
              <a:rPr lang="ro-RO" sz="1600" b="0" dirty="0">
                <a:latin typeface="Calibri" pitchFamily="34" charset="0"/>
              </a:rPr>
              <a:t>medii egale se aplică criteriile din </a:t>
            </a:r>
            <a:r>
              <a:rPr lang="ro-RO" sz="1600" b="0" dirty="0" smtClean="0">
                <a:latin typeface="Calibri" pitchFamily="34" charset="0"/>
              </a:rPr>
              <a:t>Mobilitate, art. </a:t>
            </a:r>
            <a:r>
              <a:rPr lang="ro-RO" sz="1600" b="0" dirty="0">
                <a:latin typeface="Calibri" pitchFamily="34" charset="0"/>
              </a:rPr>
              <a:t>110 (14</a:t>
            </a:r>
            <a:r>
              <a:rPr lang="ro-RO" sz="1600" b="0" dirty="0" smtClean="0">
                <a:latin typeface="Calibri" pitchFamily="34" charset="0"/>
              </a:rPr>
              <a:t>);</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după repartizare inspectorul şcolar general emite decizia de repartizare prin </a:t>
            </a:r>
            <a:r>
              <a:rPr lang="ro-RO" sz="1600" b="0" dirty="0" smtClean="0">
                <a:latin typeface="Calibri" pitchFamily="34" charset="0"/>
              </a:rPr>
              <a:t>Compartimentul MRU;</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în baza deciziei, directorul UPJ încheie contract de muncă pe perioadă determinată cu candidatul </a:t>
            </a:r>
            <a:r>
              <a:rPr lang="ro-RO" sz="1600" b="0" dirty="0" smtClean="0">
                <a:latin typeface="Calibri" pitchFamily="34" charset="0"/>
              </a:rPr>
              <a:t>repartizat;</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contractul de muncă se încheie în maxim 3 zile lucrătoare de la data emiterii deciziei de </a:t>
            </a:r>
            <a:r>
              <a:rPr lang="ro-RO" sz="1600" b="0" dirty="0" smtClean="0">
                <a:latin typeface="Calibri" pitchFamily="34" charset="0"/>
              </a:rPr>
              <a:t>repartizare.</a:t>
            </a:r>
            <a:endParaRPr lang="ro-RO" sz="1600" b="0" dirty="0">
              <a:latin typeface="Calibri" pitchFamily="34" charset="0"/>
            </a:endParaRPr>
          </a:p>
          <a:p>
            <a:pPr marL="342900" indent="-342900">
              <a:lnSpc>
                <a:spcPct val="80000"/>
              </a:lnSpc>
              <a:spcBef>
                <a:spcPct val="20000"/>
              </a:spcBef>
              <a:buFontTx/>
              <a:buChar char="•"/>
            </a:pPr>
            <a:endParaRPr lang="ro-RO" sz="1600" b="0" dirty="0">
              <a:latin typeface="Calibri"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35</a:t>
            </a:fld>
            <a:endParaRPr lang="ro-RO"/>
          </a:p>
        </p:txBody>
      </p:sp>
      <p:sp>
        <p:nvSpPr>
          <p:cNvPr id="5" name="Rectangle 3"/>
          <p:cNvSpPr txBox="1">
            <a:spLocks noGrp="1" noChangeArrowheads="1"/>
          </p:cNvSpPr>
          <p:nvPr>
            <p:ph idx="1"/>
          </p:nvPr>
        </p:nvSpPr>
        <p:spPr bwMode="auto">
          <a:xfrm>
            <a:off x="179512" y="1628800"/>
            <a:ext cx="8712968" cy="5040560"/>
          </a:xfrm>
          <a:prstGeom prst="rect">
            <a:avLst/>
          </a:prstGeom>
          <a:noFill/>
          <a:ln w="9525">
            <a:noFill/>
            <a:miter lim="800000"/>
            <a:headEnd/>
            <a:tailEnd/>
          </a:ln>
        </p:spPr>
        <p:txBody>
          <a:bodyPr>
            <a:noAutofit/>
          </a:bodyPr>
          <a:lstStyle/>
          <a:p>
            <a:pPr marL="342900" indent="-342900">
              <a:lnSpc>
                <a:spcPct val="80000"/>
              </a:lnSpc>
              <a:spcBef>
                <a:spcPct val="20000"/>
              </a:spcBef>
              <a:buFontTx/>
              <a:buChar char="•"/>
            </a:pPr>
            <a:r>
              <a:rPr lang="ro-RO" sz="1600" dirty="0">
                <a:latin typeface="Calibri" pitchFamily="34" charset="0"/>
              </a:rPr>
              <a:t>Etapa a II-a. </a:t>
            </a:r>
            <a:r>
              <a:rPr lang="ro-RO" sz="1600" b="0" dirty="0">
                <a:latin typeface="Calibri" pitchFamily="34" charset="0"/>
              </a:rPr>
              <a:t>Ordinea repartizării candidaţilor rămaşi nerepartizaţi:</a:t>
            </a:r>
          </a:p>
          <a:p>
            <a:pPr marL="800100" lvl="1" indent="-342900">
              <a:lnSpc>
                <a:spcPct val="80000"/>
              </a:lnSpc>
              <a:spcBef>
                <a:spcPct val="20000"/>
              </a:spcBef>
              <a:buFontTx/>
              <a:buChar char="•"/>
            </a:pPr>
            <a:r>
              <a:rPr lang="ro-RO" sz="1600" b="0" dirty="0">
                <a:latin typeface="Calibri" pitchFamily="34" charset="0"/>
              </a:rPr>
              <a:t>care au obţinut minim 5 în iulie 2011 şi/ sau iulie 2010, ierarhizate pe o listă unică,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care au obţinut minim 5 în 2012 şi doresc repartizarea pe o a doua specializare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care au obţinut minim 5 în iulie 2011 sau iulie 2010, ierarhizate pe o listă unică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institutori care au obţinut minim 5 în 2012 şi doresc repartizarea pe o a doua specializare, ierarhizate pe o listă unică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institutori care au obţinut minim 5 în iulie 2011 sau iulie 2010 şi doresc repartizarea pe o a doua specializare, ierarhizate pe o listă unică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care au obţinut minim 5 în 2012 în alte judeţe şi doresc repartizarea pe o a doua specializare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care au obţinut minim 5 în iulie 2011 sau iulie 2010 şi doresc repartizarea pe o a doua specializare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institutori care au obţinut minim 5 în 2012 în alte judeţe şi doresc repartizarea pe o a doua specializare, ierarhizate pe o listă unică , în ordinea descrescătoare a </a:t>
            </a:r>
            <a:r>
              <a:rPr lang="ro-RO" sz="1600" b="0" dirty="0" smtClean="0">
                <a:latin typeface="Calibri" pitchFamily="34" charset="0"/>
              </a:rPr>
              <a:t>notelor;</a:t>
            </a:r>
            <a:endParaRPr lang="ro-RO" sz="1600" b="0" dirty="0">
              <a:latin typeface="Calibri" pitchFamily="34" charset="0"/>
            </a:endParaRPr>
          </a:p>
          <a:p>
            <a:pPr marL="800100" lvl="1" indent="-342900">
              <a:lnSpc>
                <a:spcPct val="80000"/>
              </a:lnSpc>
              <a:spcBef>
                <a:spcPct val="20000"/>
              </a:spcBef>
              <a:buFontTx/>
              <a:buChar char="•"/>
            </a:pPr>
            <a:r>
              <a:rPr lang="ro-RO" sz="1600" b="0" dirty="0">
                <a:latin typeface="Calibri" pitchFamily="34" charset="0"/>
              </a:rPr>
              <a:t>institutori care au obţinut minim 5 în iulie 2011 sau iulie 2010 în alte judeţe şi doresc repartizarea pe o a doua specializare, ierarhizate pe o listă unică , în ordinea descrescătoare a </a:t>
            </a:r>
            <a:r>
              <a:rPr lang="ro-RO" sz="1600" b="0" dirty="0" smtClean="0">
                <a:latin typeface="Calibri" pitchFamily="34" charset="0"/>
              </a:rPr>
              <a:t>notelor.</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institutorii de mai sus pot fi repartizaţi numai în primar, gimnazial, palat şi cluburi ale copiilor, cu salarizare de institutor; cei repartizaţi în palate susţin o probă practică specifică postului</a:t>
            </a:r>
          </a:p>
          <a:p>
            <a:pPr marL="342900" indent="-342900">
              <a:lnSpc>
                <a:spcPct val="80000"/>
              </a:lnSpc>
              <a:spcBef>
                <a:spcPct val="20000"/>
              </a:spcBef>
              <a:buFontTx/>
              <a:buChar char="•"/>
            </a:pPr>
            <a:r>
              <a:rPr lang="ro-RO" sz="1600" b="0" dirty="0">
                <a:latin typeface="Calibri" pitchFamily="34" charset="0"/>
              </a:rPr>
              <a:t>la medii egale se aplică </a:t>
            </a:r>
            <a:r>
              <a:rPr lang="ro-RO" sz="1600" b="0" dirty="0" smtClean="0">
                <a:latin typeface="Calibri" pitchFamily="34" charset="0"/>
              </a:rPr>
              <a:t>art. </a:t>
            </a:r>
            <a:r>
              <a:rPr lang="ro-RO" sz="1600" b="0" dirty="0">
                <a:latin typeface="Calibri" pitchFamily="34" charset="0"/>
              </a:rPr>
              <a:t>110(14</a:t>
            </a:r>
            <a:r>
              <a:rPr lang="ro-RO" sz="1600" b="0" dirty="0" smtClean="0">
                <a:latin typeface="Calibri" pitchFamily="34" charset="0"/>
              </a:rPr>
              <a:t>).</a:t>
            </a:r>
            <a:endParaRPr lang="ro-RO" sz="1600" b="0" dirty="0">
              <a:latin typeface="Calibri" pitchFamily="34" charset="0"/>
            </a:endParaRPr>
          </a:p>
        </p:txBody>
      </p:sp>
      <p:sp>
        <p:nvSpPr>
          <p:cNvPr id="6" name="Title 1"/>
          <p:cNvSpPr>
            <a:spLocks noGrp="1"/>
          </p:cNvSpPr>
          <p:nvPr>
            <p:ph type="title"/>
          </p:nvPr>
        </p:nvSpPr>
        <p:spPr>
          <a:xfrm>
            <a:off x="467544" y="404664"/>
            <a:ext cx="8229600" cy="1082384"/>
          </a:xfrm>
        </p:spPr>
        <p:txBody>
          <a:bodyPr>
            <a:normAutofit/>
          </a:bodyPr>
          <a:lstStyle/>
          <a:p>
            <a:pPr algn="ctr"/>
            <a:r>
              <a:rPr lang="ro-RO" sz="3200" b="1" dirty="0" smtClean="0">
                <a:solidFill>
                  <a:srgbClr val="000099"/>
                </a:solidFill>
                <a:latin typeface="Calibri" pitchFamily="34" charset="0"/>
              </a:rPr>
              <a:t>Art. </a:t>
            </a:r>
            <a:r>
              <a:rPr lang="en-US" sz="3200" b="1" dirty="0" smtClean="0">
                <a:solidFill>
                  <a:srgbClr val="000099"/>
                </a:solidFill>
                <a:latin typeface="Calibri" pitchFamily="34" charset="0"/>
              </a:rPr>
              <a:t>1</a:t>
            </a:r>
            <a:r>
              <a:rPr lang="ro-RO" sz="3200" b="1" dirty="0" smtClean="0">
                <a:solidFill>
                  <a:srgbClr val="000099"/>
                </a:solidFill>
                <a:latin typeface="Calibri" pitchFamily="34" charset="0"/>
              </a:rPr>
              <a:t>44-155 – Repartizarea candidaţilor rămaşi nerepartizaţi</a:t>
            </a:r>
            <a:endParaRPr lang="en-US" sz="3200"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082384"/>
          </a:xfrm>
        </p:spPr>
        <p:txBody>
          <a:bodyPr>
            <a:normAutofit/>
          </a:bodyPr>
          <a:lstStyle/>
          <a:p>
            <a:pPr algn="ctr"/>
            <a:r>
              <a:rPr lang="ro-RO" sz="3200" b="1" dirty="0" smtClean="0">
                <a:solidFill>
                  <a:srgbClr val="000099"/>
                </a:solidFill>
                <a:latin typeface="Calibri" pitchFamily="34" charset="0"/>
              </a:rPr>
              <a:t>Completare de catedră şi candidaţi nerepartizaţi. </a:t>
            </a:r>
            <a:r>
              <a:rPr lang="en-US" sz="3200" b="1" dirty="0" smtClean="0">
                <a:solidFill>
                  <a:srgbClr val="7F7F7F"/>
                </a:solidFill>
                <a:latin typeface="Calibri" pitchFamily="34" charset="0"/>
              </a:rPr>
              <a:t>C</a:t>
            </a:r>
            <a:r>
              <a:rPr lang="ro-RO" sz="3200" b="1" dirty="0" smtClean="0">
                <a:solidFill>
                  <a:srgbClr val="7F7F7F"/>
                </a:solidFill>
                <a:latin typeface="Calibri" pitchFamily="34" charset="0"/>
              </a:rPr>
              <a:t>alendar</a:t>
            </a:r>
            <a:endParaRPr lang="en-US" sz="3200" b="1" dirty="0"/>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36</a:t>
            </a:fld>
            <a:endParaRPr lang="ro-RO"/>
          </a:p>
        </p:txBody>
      </p:sp>
      <p:sp>
        <p:nvSpPr>
          <p:cNvPr id="5" name="Rectangle 3"/>
          <p:cNvSpPr txBox="1">
            <a:spLocks noChangeArrowheads="1"/>
          </p:cNvSpPr>
          <p:nvPr/>
        </p:nvSpPr>
        <p:spPr bwMode="auto">
          <a:xfrm>
            <a:off x="5940152" y="2667000"/>
            <a:ext cx="2971800" cy="609600"/>
          </a:xfrm>
          <a:prstGeom prst="rect">
            <a:avLst/>
          </a:prstGeom>
          <a:solidFill>
            <a:schemeClr val="bg1"/>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b="0" i="1">
                <a:latin typeface="Calibri" pitchFamily="34" charset="0"/>
              </a:rPr>
              <a:t>Faceţi corelarea între fundalul acţiunii şi fundalul datelor din calendar în toată prezentarea!</a:t>
            </a:r>
          </a:p>
        </p:txBody>
      </p:sp>
      <p:sp>
        <p:nvSpPr>
          <p:cNvPr id="6" name="Rectangle 3"/>
          <p:cNvSpPr txBox="1">
            <a:spLocks noChangeArrowheads="1"/>
          </p:cNvSpPr>
          <p:nvPr/>
        </p:nvSpPr>
        <p:spPr bwMode="auto">
          <a:xfrm>
            <a:off x="251520" y="1484784"/>
            <a:ext cx="5328592" cy="1371600"/>
          </a:xfrm>
          <a:prstGeom prst="rect">
            <a:avLst/>
          </a:prstGeom>
          <a:solidFill>
            <a:srgbClr val="006600"/>
          </a:solidFill>
          <a:ln w="9525">
            <a:noFill/>
            <a:miter lim="800000"/>
            <a:headEnd/>
            <a:tailEnd/>
          </a:ln>
        </p:spPr>
        <p:txBody>
          <a:bodyPr/>
          <a:lstStyle/>
          <a:p>
            <a:pPr marL="342900" indent="-342900">
              <a:lnSpc>
                <a:spcPct val="80000"/>
              </a:lnSpc>
              <a:spcBef>
                <a:spcPct val="20000"/>
              </a:spcBef>
              <a:buFontTx/>
              <a:buChar char="•"/>
            </a:pPr>
            <a:r>
              <a:rPr lang="ro-RO" sz="1600" b="0" dirty="0">
                <a:solidFill>
                  <a:srgbClr val="FFFF00"/>
                </a:solidFill>
                <a:latin typeface="Calibri" pitchFamily="34" charset="0"/>
              </a:rPr>
              <a:t>depunerea dosarelor la </a:t>
            </a:r>
            <a:r>
              <a:rPr lang="ro-RO" sz="1600" b="0" dirty="0" smtClean="0">
                <a:solidFill>
                  <a:srgbClr val="FFFF00"/>
                </a:solidFill>
                <a:latin typeface="Calibri" pitchFamily="34" charset="0"/>
              </a:rPr>
              <a:t>ISJ TM </a:t>
            </a:r>
            <a:r>
              <a:rPr lang="ro-RO" sz="1600" b="0" dirty="0">
                <a:solidFill>
                  <a:srgbClr val="FFFF00"/>
                </a:solidFill>
                <a:latin typeface="Calibri" pitchFamily="34" charset="0"/>
              </a:rPr>
              <a:t>– </a:t>
            </a:r>
            <a:r>
              <a:rPr lang="ro-RO" sz="1600" b="0" dirty="0" smtClean="0">
                <a:solidFill>
                  <a:srgbClr val="FFFF00"/>
                </a:solidFill>
                <a:latin typeface="Calibri" pitchFamily="34" charset="0"/>
              </a:rPr>
              <a:t>Compartimentul MRU </a:t>
            </a:r>
            <a:r>
              <a:rPr lang="ro-RO" sz="1600" b="0" dirty="0">
                <a:solidFill>
                  <a:srgbClr val="FFFF00"/>
                </a:solidFill>
                <a:latin typeface="Calibri" pitchFamily="34" charset="0"/>
              </a:rPr>
              <a:t>pentru:</a:t>
            </a:r>
          </a:p>
          <a:p>
            <a:pPr marL="800100" lvl="1" indent="-342900">
              <a:lnSpc>
                <a:spcPct val="80000"/>
              </a:lnSpc>
              <a:spcBef>
                <a:spcPct val="20000"/>
              </a:spcBef>
              <a:buFontTx/>
              <a:buChar char="•"/>
            </a:pPr>
            <a:r>
              <a:rPr lang="ro-RO" sz="1600" b="0" dirty="0">
                <a:solidFill>
                  <a:srgbClr val="FFFF00"/>
                </a:solidFill>
                <a:latin typeface="Calibri" pitchFamily="34" charset="0"/>
              </a:rPr>
              <a:t>completare de normă pentru titularii care nu au acceptat variantele încă de la întocmirea </a:t>
            </a:r>
            <a:r>
              <a:rPr lang="ro-RO" sz="1600" b="0" dirty="0" smtClean="0">
                <a:solidFill>
                  <a:srgbClr val="FFFF00"/>
                </a:solidFill>
                <a:latin typeface="Calibri" pitchFamily="34" charset="0"/>
              </a:rPr>
              <a:t>PÎ;</a:t>
            </a:r>
            <a:endParaRPr lang="ro-RO" sz="1600" b="0" dirty="0">
              <a:solidFill>
                <a:srgbClr val="FFFF00"/>
              </a:solidFill>
              <a:latin typeface="Calibri" pitchFamily="34" charset="0"/>
            </a:endParaRPr>
          </a:p>
          <a:p>
            <a:pPr marL="800100" lvl="1" indent="-342900">
              <a:lnSpc>
                <a:spcPct val="80000"/>
              </a:lnSpc>
              <a:spcBef>
                <a:spcPct val="20000"/>
              </a:spcBef>
              <a:buFontTx/>
              <a:buChar char="•"/>
            </a:pPr>
            <a:r>
              <a:rPr lang="ro-RO" sz="1600" b="0" dirty="0">
                <a:solidFill>
                  <a:srgbClr val="FFFF00"/>
                </a:solidFill>
                <a:latin typeface="Calibri" pitchFamily="34" charset="0"/>
              </a:rPr>
              <a:t>candidaţi care au susţinut concurs în alte </a:t>
            </a:r>
            <a:r>
              <a:rPr lang="ro-RO" sz="1600" b="0" dirty="0" smtClean="0">
                <a:solidFill>
                  <a:srgbClr val="FFFF00"/>
                </a:solidFill>
                <a:latin typeface="Calibri" pitchFamily="34" charset="0"/>
              </a:rPr>
              <a:t>judeţe;</a:t>
            </a:r>
            <a:endParaRPr lang="ro-RO" sz="1600" b="0" dirty="0">
              <a:solidFill>
                <a:srgbClr val="FFFF00"/>
              </a:solidFill>
              <a:latin typeface="Calibri" pitchFamily="34" charset="0"/>
            </a:endParaRPr>
          </a:p>
          <a:p>
            <a:pPr marL="800100" lvl="1" indent="-342900">
              <a:lnSpc>
                <a:spcPct val="80000"/>
              </a:lnSpc>
              <a:spcBef>
                <a:spcPct val="20000"/>
              </a:spcBef>
              <a:buFontTx/>
              <a:buChar char="•"/>
            </a:pPr>
            <a:r>
              <a:rPr lang="ro-RO" sz="1600" b="0" dirty="0">
                <a:solidFill>
                  <a:srgbClr val="FFFF00"/>
                </a:solidFill>
                <a:latin typeface="Calibri" pitchFamily="34" charset="0"/>
              </a:rPr>
              <a:t>candidaţii rămaşi </a:t>
            </a:r>
            <a:r>
              <a:rPr lang="ro-RO" sz="1600" b="0" dirty="0" smtClean="0">
                <a:solidFill>
                  <a:srgbClr val="FFFF00"/>
                </a:solidFill>
                <a:latin typeface="Calibri" pitchFamily="34" charset="0"/>
              </a:rPr>
              <a:t>nerepartizaţi.</a:t>
            </a:r>
            <a:endParaRPr lang="ro-RO" sz="1600" b="0" dirty="0">
              <a:solidFill>
                <a:srgbClr val="FFFF00"/>
              </a:solidFill>
              <a:latin typeface="Calibri" pitchFamily="34" charset="0"/>
            </a:endParaRPr>
          </a:p>
        </p:txBody>
      </p:sp>
      <p:sp>
        <p:nvSpPr>
          <p:cNvPr id="7" name="Rectangle 3"/>
          <p:cNvSpPr txBox="1">
            <a:spLocks noChangeArrowheads="1"/>
          </p:cNvSpPr>
          <p:nvPr/>
        </p:nvSpPr>
        <p:spPr bwMode="auto">
          <a:xfrm>
            <a:off x="251520" y="4005064"/>
            <a:ext cx="5328592" cy="304800"/>
          </a:xfrm>
          <a:prstGeom prst="rect">
            <a:avLst/>
          </a:prstGeom>
          <a:solidFill>
            <a:srgbClr val="FF0066"/>
          </a:solidFill>
          <a:ln w="9525">
            <a:noFill/>
            <a:miter lim="800000"/>
            <a:headEnd/>
            <a:tailEnd/>
          </a:ln>
          <a:effectLst/>
        </p:spPr>
        <p:txBody>
          <a:bodyPr/>
          <a:lstStyle/>
          <a:p>
            <a:pPr marL="342900" indent="-342900">
              <a:lnSpc>
                <a:spcPct val="80000"/>
              </a:lnSpc>
              <a:spcBef>
                <a:spcPct val="20000"/>
              </a:spcBef>
              <a:buFontTx/>
              <a:buChar char="•"/>
              <a:defRPr/>
            </a:pPr>
            <a:r>
              <a:rPr lang="ro-RO" sz="1600" b="0" kern="0" dirty="0">
                <a:latin typeface="Calibri" pitchFamily="34" charset="0"/>
              </a:rPr>
              <a:t>soluţionare contestaţii şi afişare liste </a:t>
            </a:r>
            <a:r>
              <a:rPr lang="ro-RO" sz="1600" b="0" kern="0" dirty="0" smtClean="0">
                <a:latin typeface="Calibri" pitchFamily="34" charset="0"/>
              </a:rPr>
              <a:t>finale.</a:t>
            </a:r>
            <a:endParaRPr lang="ro-RO" sz="1600" b="0" i="1" kern="0" dirty="0">
              <a:solidFill>
                <a:srgbClr val="FF0000"/>
              </a:solidFill>
              <a:latin typeface="Calibri" pitchFamily="34" charset="0"/>
            </a:endParaRPr>
          </a:p>
        </p:txBody>
      </p:sp>
      <p:sp>
        <p:nvSpPr>
          <p:cNvPr id="8" name="Rectangle 3"/>
          <p:cNvSpPr txBox="1">
            <a:spLocks noChangeArrowheads="1"/>
          </p:cNvSpPr>
          <p:nvPr/>
        </p:nvSpPr>
        <p:spPr bwMode="auto">
          <a:xfrm>
            <a:off x="251520" y="2996952"/>
            <a:ext cx="5328592" cy="304800"/>
          </a:xfrm>
          <a:prstGeom prst="rect">
            <a:avLst/>
          </a:prstGeom>
          <a:solidFill>
            <a:srgbClr val="0099CC"/>
          </a:solidFill>
          <a:ln w="9525">
            <a:noFill/>
            <a:miter lim="800000"/>
            <a:headEnd/>
            <a:tailEnd/>
          </a:ln>
          <a:effectLst/>
        </p:spPr>
        <p:txBody>
          <a:bodyPr/>
          <a:lstStyle/>
          <a:p>
            <a:pPr marL="342900" indent="-342900">
              <a:lnSpc>
                <a:spcPct val="80000"/>
              </a:lnSpc>
              <a:spcBef>
                <a:spcPct val="20000"/>
              </a:spcBef>
              <a:buFontTx/>
              <a:buChar char="•"/>
              <a:defRPr/>
            </a:pPr>
            <a:r>
              <a:rPr lang="ro-RO" sz="1600" b="0" kern="0" dirty="0">
                <a:latin typeface="Calibri" pitchFamily="34" charset="0"/>
              </a:rPr>
              <a:t>afişare </a:t>
            </a:r>
            <a:r>
              <a:rPr lang="ro-RO" sz="1600" b="0" kern="0" dirty="0" smtClean="0">
                <a:latin typeface="Calibri" pitchFamily="34" charset="0"/>
              </a:rPr>
              <a:t>punctaje.</a:t>
            </a:r>
            <a:endParaRPr lang="ro-RO" sz="1600" b="0" i="1" kern="0" dirty="0">
              <a:solidFill>
                <a:srgbClr val="FF0000"/>
              </a:solidFill>
              <a:latin typeface="Calibri" pitchFamily="34" charset="0"/>
            </a:endParaRPr>
          </a:p>
        </p:txBody>
      </p:sp>
      <p:sp>
        <p:nvSpPr>
          <p:cNvPr id="9" name="Rectangle 3"/>
          <p:cNvSpPr txBox="1">
            <a:spLocks noChangeArrowheads="1"/>
          </p:cNvSpPr>
          <p:nvPr/>
        </p:nvSpPr>
        <p:spPr bwMode="auto">
          <a:xfrm>
            <a:off x="251520" y="3429000"/>
            <a:ext cx="5328592" cy="457200"/>
          </a:xfrm>
          <a:prstGeom prst="rect">
            <a:avLst/>
          </a:prstGeom>
          <a:solidFill>
            <a:srgbClr val="CC00FF"/>
          </a:solidFill>
          <a:ln w="9525">
            <a:noFill/>
            <a:miter lim="800000"/>
            <a:headEnd/>
            <a:tailEnd/>
          </a:ln>
          <a:effectLst/>
        </p:spPr>
        <p:txBody>
          <a:bodyPr/>
          <a:lstStyle/>
          <a:p>
            <a:pPr marL="342900" indent="-342900">
              <a:lnSpc>
                <a:spcPct val="80000"/>
              </a:lnSpc>
              <a:spcBef>
                <a:spcPct val="20000"/>
              </a:spcBef>
              <a:buFontTx/>
              <a:buChar char="•"/>
              <a:defRPr/>
            </a:pPr>
            <a:r>
              <a:rPr lang="ro-RO" sz="1600" b="0" kern="0" dirty="0">
                <a:latin typeface="Calibri" pitchFamily="34" charset="0"/>
              </a:rPr>
              <a:t>depunerea contestaţiilor la secretariatul </a:t>
            </a:r>
            <a:r>
              <a:rPr lang="ro-RO" sz="1600" b="0" kern="0" dirty="0" smtClean="0">
                <a:latin typeface="Calibri" pitchFamily="34" charset="0"/>
              </a:rPr>
              <a:t>ISJ TM </a:t>
            </a:r>
            <a:r>
              <a:rPr lang="ro-RO" sz="1600" b="0" kern="0" dirty="0" smtClean="0">
                <a:solidFill>
                  <a:schemeClr val="bg1"/>
                </a:solidFill>
                <a:latin typeface="Calibri" pitchFamily="34" charset="0"/>
              </a:rPr>
              <a:t>20-21.08.2012.</a:t>
            </a:r>
            <a:endParaRPr lang="ro-RO" sz="1600" b="0" i="1" kern="0" dirty="0">
              <a:solidFill>
                <a:schemeClr val="bg1"/>
              </a:solidFill>
              <a:latin typeface="Calibri" pitchFamily="34" charset="0"/>
            </a:endParaRPr>
          </a:p>
        </p:txBody>
      </p:sp>
      <p:sp>
        <p:nvSpPr>
          <p:cNvPr id="10" name="Rectangle 3"/>
          <p:cNvSpPr txBox="1">
            <a:spLocks noChangeArrowheads="1"/>
          </p:cNvSpPr>
          <p:nvPr/>
        </p:nvSpPr>
        <p:spPr bwMode="auto">
          <a:xfrm>
            <a:off x="5940152" y="3352800"/>
            <a:ext cx="2971800" cy="2895600"/>
          </a:xfrm>
          <a:prstGeom prst="rect">
            <a:avLst/>
          </a:prstGeom>
          <a:solidFill>
            <a:srgbClr val="CCFFFF"/>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dirty="0">
                <a:solidFill>
                  <a:srgbClr val="FF0000"/>
                </a:solidFill>
                <a:latin typeface="Calibri" pitchFamily="34" charset="0"/>
              </a:rPr>
              <a:t>Etapa a III-a.</a:t>
            </a:r>
            <a:r>
              <a:rPr lang="ro-RO" sz="1400" b="0" dirty="0">
                <a:solidFill>
                  <a:srgbClr val="FF0000"/>
                </a:solidFill>
                <a:latin typeface="Calibri" pitchFamily="34" charset="0"/>
              </a:rPr>
              <a:t> Repartizarea </a:t>
            </a:r>
            <a:r>
              <a:rPr lang="ro-RO" sz="1400" dirty="0">
                <a:solidFill>
                  <a:srgbClr val="FF0000"/>
                </a:solidFill>
                <a:latin typeface="Calibri" pitchFamily="34" charset="0"/>
              </a:rPr>
              <a:t>în şedinţă publică</a:t>
            </a:r>
            <a:r>
              <a:rPr lang="ro-RO" sz="1400" b="0" dirty="0">
                <a:solidFill>
                  <a:srgbClr val="FF0000"/>
                </a:solidFill>
                <a:latin typeface="Calibri" pitchFamily="34" charset="0"/>
              </a:rPr>
              <a:t> a completărilor de normă, a candidaţilor rămaşi nerepartizaţi după concursul din 2012, a candidaţilor rămaşi nerepartizaţi după concursul din iulie 2011 şi/ sau iulie 2010</a:t>
            </a:r>
          </a:p>
        </p:txBody>
      </p:sp>
      <p:sp>
        <p:nvSpPr>
          <p:cNvPr id="12" name="Rectangle 3"/>
          <p:cNvSpPr txBox="1">
            <a:spLocks noChangeArrowheads="1"/>
          </p:cNvSpPr>
          <p:nvPr/>
        </p:nvSpPr>
        <p:spPr bwMode="auto">
          <a:xfrm>
            <a:off x="251520" y="4437112"/>
            <a:ext cx="5328592" cy="304800"/>
          </a:xfrm>
          <a:prstGeom prst="rect">
            <a:avLst/>
          </a:prstGeom>
          <a:solidFill>
            <a:srgbClr val="00FF00"/>
          </a:solidFill>
          <a:ln w="9525">
            <a:noFill/>
            <a:miter lim="800000"/>
            <a:headEnd/>
            <a:tailEnd/>
          </a:ln>
        </p:spPr>
        <p:txBody>
          <a:bodyPr/>
          <a:lstStyle/>
          <a:p>
            <a:pPr marL="342900" indent="-342900">
              <a:lnSpc>
                <a:spcPct val="80000"/>
              </a:lnSpc>
              <a:spcBef>
                <a:spcPct val="20000"/>
              </a:spcBef>
              <a:buFontTx/>
              <a:buChar char="•"/>
            </a:pPr>
            <a:r>
              <a:rPr lang="ro-RO" sz="1600" dirty="0">
                <a:latin typeface="Calibri" pitchFamily="34" charset="0"/>
              </a:rPr>
              <a:t>şedinţă publică</a:t>
            </a:r>
            <a:r>
              <a:rPr lang="ro-RO" sz="1600" b="0" dirty="0">
                <a:latin typeface="Calibri" pitchFamily="34" charset="0"/>
              </a:rPr>
              <a:t> pentru completări de </a:t>
            </a:r>
            <a:r>
              <a:rPr lang="ro-RO" sz="1600" b="0" dirty="0" smtClean="0">
                <a:latin typeface="Calibri" pitchFamily="34" charset="0"/>
              </a:rPr>
              <a:t>normă.</a:t>
            </a:r>
            <a:endParaRPr lang="ro-RO" sz="1600" i="1" dirty="0">
              <a:solidFill>
                <a:srgbClr val="FF0000"/>
              </a:solidFill>
              <a:latin typeface="Calibri" pitchFamily="34" charset="0"/>
            </a:endParaRPr>
          </a:p>
        </p:txBody>
      </p:sp>
      <p:sp>
        <p:nvSpPr>
          <p:cNvPr id="13" name="Rectangle 3"/>
          <p:cNvSpPr txBox="1">
            <a:spLocks noChangeArrowheads="1"/>
          </p:cNvSpPr>
          <p:nvPr/>
        </p:nvSpPr>
        <p:spPr bwMode="auto">
          <a:xfrm>
            <a:off x="251520" y="4869160"/>
            <a:ext cx="5328592" cy="457200"/>
          </a:xfrm>
          <a:prstGeom prst="rect">
            <a:avLst/>
          </a:prstGeom>
          <a:solidFill>
            <a:srgbClr val="66CCFF"/>
          </a:solidFill>
          <a:ln w="9525">
            <a:noFill/>
            <a:miter lim="800000"/>
            <a:headEnd/>
            <a:tailEnd/>
          </a:ln>
        </p:spPr>
        <p:txBody>
          <a:bodyPr/>
          <a:lstStyle/>
          <a:p>
            <a:pPr marL="342900" indent="-342900">
              <a:lnSpc>
                <a:spcPct val="80000"/>
              </a:lnSpc>
              <a:spcBef>
                <a:spcPct val="20000"/>
              </a:spcBef>
              <a:buFontTx/>
              <a:buChar char="•"/>
            </a:pPr>
            <a:r>
              <a:rPr lang="ro-RO" sz="1600" b="0" dirty="0">
                <a:latin typeface="Calibri" pitchFamily="34" charset="0"/>
              </a:rPr>
              <a:t>reactualizare </a:t>
            </a:r>
            <a:r>
              <a:rPr lang="ro-RO" sz="1600" b="0" dirty="0" smtClean="0">
                <a:latin typeface="Calibri" pitchFamily="34" charset="0"/>
              </a:rPr>
              <a:t>Listei posturilor vacante/rezervatepentru </a:t>
            </a:r>
            <a:r>
              <a:rPr lang="ro-RO" sz="1600" b="0" dirty="0">
                <a:latin typeface="Calibri" pitchFamily="34" charset="0"/>
              </a:rPr>
              <a:t>angajare pe perioadă </a:t>
            </a:r>
            <a:r>
              <a:rPr lang="ro-RO" sz="1600" b="0" dirty="0" smtClean="0">
                <a:latin typeface="Calibri" pitchFamily="34" charset="0"/>
              </a:rPr>
              <a:t>determinată.</a:t>
            </a:r>
            <a:endParaRPr lang="ro-RO" sz="1600" b="0" i="1" dirty="0">
              <a:solidFill>
                <a:srgbClr val="FF0000"/>
              </a:solidFill>
              <a:latin typeface="Calibri" pitchFamily="34" charset="0"/>
            </a:endParaRPr>
          </a:p>
        </p:txBody>
      </p:sp>
      <p:sp>
        <p:nvSpPr>
          <p:cNvPr id="14" name="Rectangle 3"/>
          <p:cNvSpPr txBox="1">
            <a:spLocks noChangeArrowheads="1"/>
          </p:cNvSpPr>
          <p:nvPr/>
        </p:nvSpPr>
        <p:spPr bwMode="auto">
          <a:xfrm>
            <a:off x="251520" y="5445224"/>
            <a:ext cx="5328592" cy="457200"/>
          </a:xfrm>
          <a:prstGeom prst="rect">
            <a:avLst/>
          </a:prstGeom>
          <a:solidFill>
            <a:srgbClr val="FFFF99"/>
          </a:solidFill>
          <a:ln w="9525">
            <a:noFill/>
            <a:miter lim="800000"/>
            <a:headEnd/>
            <a:tailEnd/>
          </a:ln>
        </p:spPr>
        <p:txBody>
          <a:bodyPr/>
          <a:lstStyle/>
          <a:p>
            <a:pPr marL="342900" indent="-342900">
              <a:lnSpc>
                <a:spcPct val="80000"/>
              </a:lnSpc>
              <a:spcBef>
                <a:spcPct val="20000"/>
              </a:spcBef>
              <a:buFontTx/>
              <a:buChar char="•"/>
            </a:pPr>
            <a:r>
              <a:rPr lang="ro-RO" sz="1600" b="0" dirty="0">
                <a:latin typeface="Calibri" pitchFamily="34" charset="0"/>
              </a:rPr>
              <a:t>repartizare candidaţi rămaşi nerepartizaţi: 2012, iulie 2011 şi/ sau iulie </a:t>
            </a:r>
            <a:r>
              <a:rPr lang="ro-RO" sz="1600" b="0" dirty="0" smtClean="0">
                <a:latin typeface="Calibri" pitchFamily="34" charset="0"/>
              </a:rPr>
              <a:t>2010.</a:t>
            </a:r>
            <a:endParaRPr lang="ro-RO" sz="1600" b="0" i="1" dirty="0">
              <a:solidFill>
                <a:srgbClr val="FF0000"/>
              </a:solidFill>
              <a:latin typeface="Calibri" pitchFamily="34" charset="0"/>
            </a:endParaRPr>
          </a:p>
        </p:txBody>
      </p:sp>
      <p:sp>
        <p:nvSpPr>
          <p:cNvPr id="15" name="Rectangle 3"/>
          <p:cNvSpPr txBox="1">
            <a:spLocks noChangeArrowheads="1"/>
          </p:cNvSpPr>
          <p:nvPr/>
        </p:nvSpPr>
        <p:spPr bwMode="auto">
          <a:xfrm>
            <a:off x="251520" y="6093296"/>
            <a:ext cx="5328592" cy="457200"/>
          </a:xfrm>
          <a:prstGeom prst="rect">
            <a:avLst/>
          </a:prstGeom>
          <a:solidFill>
            <a:schemeClr val="accent2">
              <a:lumMod val="40000"/>
              <a:lumOff val="60000"/>
            </a:schemeClr>
          </a:solidFill>
          <a:ln w="9525">
            <a:noFill/>
            <a:miter lim="800000"/>
            <a:headEnd/>
            <a:tailEnd/>
          </a:ln>
          <a:effectLst/>
        </p:spPr>
        <p:txBody>
          <a:bodyPr/>
          <a:lstStyle/>
          <a:p>
            <a:pPr marL="342900" indent="-342900">
              <a:lnSpc>
                <a:spcPct val="80000"/>
              </a:lnSpc>
              <a:spcBef>
                <a:spcPct val="20000"/>
              </a:spcBef>
              <a:buFontTx/>
              <a:buChar char="•"/>
              <a:defRPr/>
            </a:pPr>
            <a:r>
              <a:rPr lang="ro-RO" sz="1600" b="0" kern="0" dirty="0">
                <a:latin typeface="Calibri" pitchFamily="34" charset="0"/>
              </a:rPr>
              <a:t>emiterea şi comunicarea deciziilor de </a:t>
            </a:r>
            <a:r>
              <a:rPr lang="ro-RO" sz="1600" b="0" kern="0" dirty="0" smtClean="0">
                <a:latin typeface="Calibri" pitchFamily="34" charset="0"/>
              </a:rPr>
              <a:t>repartizare.</a:t>
            </a:r>
            <a:endParaRPr lang="ro-RO" sz="1600" b="0" i="1" kern="0" dirty="0">
              <a:solidFill>
                <a:srgbClr val="FF0000"/>
              </a:solidFill>
              <a:latin typeface="Calibri" pitchFamily="34" charset="0"/>
            </a:endParaRPr>
          </a:p>
        </p:txBody>
      </p:sp>
      <p:graphicFrame>
        <p:nvGraphicFramePr>
          <p:cNvPr id="16" name="Table 15"/>
          <p:cNvGraphicFramePr>
            <a:graphicFrameLocks noGrp="1"/>
          </p:cNvGraphicFramePr>
          <p:nvPr/>
        </p:nvGraphicFramePr>
        <p:xfrm>
          <a:off x="5940152" y="980732"/>
          <a:ext cx="2933700" cy="1571969"/>
        </p:xfrm>
        <a:graphic>
          <a:graphicData uri="http://schemas.openxmlformats.org/drawingml/2006/table">
            <a:tbl>
              <a:tblPr/>
              <a:tblGrid>
                <a:gridCol w="419100"/>
                <a:gridCol w="419100"/>
                <a:gridCol w="419100"/>
                <a:gridCol w="419100"/>
                <a:gridCol w="419100"/>
                <a:gridCol w="419100"/>
                <a:gridCol w="419100"/>
              </a:tblGrid>
              <a:tr h="224567">
                <a:tc gridSpan="7">
                  <a:txBody>
                    <a:bodyPr/>
                    <a:lstStyle/>
                    <a:p>
                      <a:pPr algn="ctr" fontAlgn="b"/>
                      <a:r>
                        <a:rPr lang="en-US" sz="1100" b="1" i="0" u="none" strike="noStrike" dirty="0">
                          <a:solidFill>
                            <a:srgbClr val="000000"/>
                          </a:solidFill>
                          <a:latin typeface="Calibri"/>
                        </a:rPr>
                        <a:t>August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4567">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224567">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4567">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00"/>
                    </a:solidFill>
                  </a:tcPr>
                </a:tc>
                <a:tc>
                  <a:txBody>
                    <a:bodyPr/>
                    <a:lstStyle/>
                    <a:p>
                      <a:pPr algn="ctr" fontAlgn="b"/>
                      <a:r>
                        <a:rPr lang="en-US" sz="1100" b="1" i="0" u="none" strike="noStrike" dirty="0">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00"/>
                    </a:solidFill>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4567">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4567">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00FF"/>
                    </a:solidFill>
                  </a:tcPr>
                </a:tc>
                <a:tc>
                  <a:txBody>
                    <a:bodyPr/>
                    <a:lstStyle/>
                    <a:p>
                      <a:pPr algn="ctr" fontAlgn="b"/>
                      <a:r>
                        <a:rPr lang="en-US" sz="1100" b="1" i="0" u="none" strike="noStrike">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66"/>
                    </a:solidFill>
                  </a:tcPr>
                </a:tc>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100" b="1" i="0" u="none" strike="noStrike" dirty="0">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FF00"/>
                    </a:solidFill>
                  </a:tcPr>
                </a:tc>
                <a:tc>
                  <a:txBody>
                    <a:bodyPr/>
                    <a:lstStyle/>
                    <a:p>
                      <a:pPr algn="ctr" fontAlgn="b"/>
                      <a:r>
                        <a:rPr lang="en-US" sz="1100" b="1" i="0" u="none" strike="noStrike" dirty="0">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4567">
                <a:tc>
                  <a:txBody>
                    <a:bodyPr/>
                    <a:lstStyle/>
                    <a:p>
                      <a:pPr algn="ctr" fontAlgn="b"/>
                      <a:r>
                        <a:rPr lang="en-US" sz="1100" b="1" i="0" u="none" strike="noStrike">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ctr" fontAlgn="b"/>
                      <a:r>
                        <a:rPr lang="en-US" sz="11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578328"/>
          </a:xfrm>
        </p:spPr>
        <p:txBody>
          <a:bodyPr>
            <a:normAutofit/>
          </a:bodyPr>
          <a:lstStyle/>
          <a:p>
            <a:pPr algn="ctr"/>
            <a:r>
              <a:rPr lang="ro-RO" sz="3200" b="1" dirty="0" smtClean="0"/>
              <a:t>ABREVIERI ȘI PRESCURTĂRI</a:t>
            </a:r>
            <a:endParaRPr lang="ro-RO" sz="3200" b="1" dirty="0"/>
          </a:p>
        </p:txBody>
      </p:sp>
      <p:graphicFrame>
        <p:nvGraphicFramePr>
          <p:cNvPr id="5" name="Content Placeholder 4"/>
          <p:cNvGraphicFramePr>
            <a:graphicFrameLocks noGrp="1"/>
          </p:cNvGraphicFramePr>
          <p:nvPr>
            <p:ph idx="1"/>
          </p:nvPr>
        </p:nvGraphicFramePr>
        <p:xfrm>
          <a:off x="539552" y="1340768"/>
          <a:ext cx="8075240" cy="4782572"/>
        </p:xfrm>
        <a:graphic>
          <a:graphicData uri="http://schemas.openxmlformats.org/drawingml/2006/table">
            <a:tbl>
              <a:tblPr firstRow="1" bandRow="1">
                <a:tableStyleId>{5C22544A-7EE6-4342-B048-85BDC9FD1C3A}</a:tableStyleId>
              </a:tblPr>
              <a:tblGrid>
                <a:gridCol w="1635270"/>
                <a:gridCol w="6439970"/>
              </a:tblGrid>
              <a:tr h="382132">
                <a:tc>
                  <a:txBody>
                    <a:bodyPr/>
                    <a:lstStyle/>
                    <a:p>
                      <a:r>
                        <a:rPr lang="ro-RO" sz="1600" dirty="0" smtClean="0"/>
                        <a:t>ABREVIERE</a:t>
                      </a:r>
                      <a:endParaRPr lang="ro-RO" sz="1600" dirty="0"/>
                    </a:p>
                  </a:txBody>
                  <a:tcPr/>
                </a:tc>
                <a:tc>
                  <a:txBody>
                    <a:bodyPr/>
                    <a:lstStyle/>
                    <a:p>
                      <a:r>
                        <a:rPr lang="ro-RO" sz="1600" dirty="0" smtClean="0"/>
                        <a:t>TERMENUL ABREVIAT</a:t>
                      </a:r>
                      <a:endParaRPr lang="ro-RO" sz="1600" dirty="0"/>
                    </a:p>
                  </a:txBody>
                  <a:tcPr/>
                </a:tc>
              </a:tr>
              <a:tr h="382132">
                <a:tc>
                  <a:txBody>
                    <a:bodyPr/>
                    <a:lstStyle/>
                    <a:p>
                      <a:pPr algn="ctr"/>
                      <a:r>
                        <a:rPr lang="ro-RO" sz="1600" b="1" dirty="0" smtClean="0"/>
                        <a:t>ISJ TM</a:t>
                      </a:r>
                      <a:endParaRPr lang="ro-RO" sz="1600" b="1" dirty="0"/>
                    </a:p>
                  </a:txBody>
                  <a:tcPr/>
                </a:tc>
                <a:tc>
                  <a:txBody>
                    <a:bodyPr/>
                    <a:lstStyle/>
                    <a:p>
                      <a:r>
                        <a:rPr lang="ro-RO" sz="1600" dirty="0" smtClean="0"/>
                        <a:t>INSPECTORATUL ȘCOLAR JUDEȚEAN TIMIȘ</a:t>
                      </a:r>
                      <a:endParaRPr lang="ro-RO" sz="1600" dirty="0"/>
                    </a:p>
                  </a:txBody>
                  <a:tcPr/>
                </a:tc>
              </a:tr>
              <a:tr h="382132">
                <a:tc>
                  <a:txBody>
                    <a:bodyPr/>
                    <a:lstStyle/>
                    <a:p>
                      <a:pPr algn="ctr"/>
                      <a:r>
                        <a:rPr lang="ro-RO" sz="1600" b="1" dirty="0" smtClean="0"/>
                        <a:t>UPJ</a:t>
                      </a:r>
                      <a:endParaRPr lang="ro-RO" sz="1600" b="1" dirty="0"/>
                    </a:p>
                  </a:txBody>
                  <a:tcPr/>
                </a:tc>
                <a:tc>
                  <a:txBody>
                    <a:bodyPr/>
                    <a:lstStyle/>
                    <a:p>
                      <a:r>
                        <a:rPr lang="ro-RO" sz="1600" dirty="0" smtClean="0"/>
                        <a:t>UNITATE CU PERSONALITATE JURIDICĂ</a:t>
                      </a:r>
                      <a:endParaRPr lang="ro-RO" sz="1600" dirty="0"/>
                    </a:p>
                  </a:txBody>
                  <a:tcPr/>
                </a:tc>
              </a:tr>
              <a:tr h="382132">
                <a:tc>
                  <a:txBody>
                    <a:bodyPr/>
                    <a:lstStyle/>
                    <a:p>
                      <a:pPr algn="ctr"/>
                      <a:r>
                        <a:rPr lang="ro-RO" sz="1600" b="1" dirty="0" smtClean="0"/>
                        <a:t>CA</a:t>
                      </a:r>
                      <a:endParaRPr lang="ro-RO" sz="1600" b="1" dirty="0"/>
                    </a:p>
                  </a:txBody>
                  <a:tcPr/>
                </a:tc>
                <a:tc>
                  <a:txBody>
                    <a:bodyPr/>
                    <a:lstStyle/>
                    <a:p>
                      <a:r>
                        <a:rPr lang="ro-RO" sz="1600" dirty="0" smtClean="0"/>
                        <a:t>CONSILIU DE ADMINISTRAȚIE</a:t>
                      </a:r>
                      <a:endParaRPr lang="ro-RO" sz="1600" dirty="0"/>
                    </a:p>
                  </a:txBody>
                  <a:tcPr/>
                </a:tc>
              </a:tr>
              <a:tr h="382132">
                <a:tc>
                  <a:txBody>
                    <a:bodyPr/>
                    <a:lstStyle/>
                    <a:p>
                      <a:pPr algn="ctr"/>
                      <a:r>
                        <a:rPr lang="ro-RO" sz="1600" b="1" dirty="0" smtClean="0"/>
                        <a:t>CP</a:t>
                      </a:r>
                      <a:endParaRPr lang="ro-RO" sz="1600" b="1" dirty="0"/>
                    </a:p>
                  </a:txBody>
                  <a:tcPr/>
                </a:tc>
                <a:tc>
                  <a:txBody>
                    <a:bodyPr/>
                    <a:lstStyle/>
                    <a:p>
                      <a:r>
                        <a:rPr lang="ro-RO" sz="1600" dirty="0" smtClean="0"/>
                        <a:t>CONSILIU PROFESORAL</a:t>
                      </a:r>
                      <a:endParaRPr lang="ro-RO" sz="1600" dirty="0"/>
                    </a:p>
                  </a:txBody>
                  <a:tcPr/>
                </a:tc>
              </a:tr>
              <a:tr h="382132">
                <a:tc>
                  <a:txBody>
                    <a:bodyPr/>
                    <a:lstStyle/>
                    <a:p>
                      <a:pPr algn="ctr"/>
                      <a:r>
                        <a:rPr lang="ro-RO" sz="1600" b="1" dirty="0" smtClean="0"/>
                        <a:t>PÎ</a:t>
                      </a:r>
                      <a:endParaRPr lang="ro-RO" sz="1600" b="1" dirty="0"/>
                    </a:p>
                  </a:txBody>
                  <a:tcPr/>
                </a:tc>
                <a:tc>
                  <a:txBody>
                    <a:bodyPr/>
                    <a:lstStyle/>
                    <a:p>
                      <a:r>
                        <a:rPr lang="ro-RO" sz="1600" dirty="0" smtClean="0"/>
                        <a:t>PROIECT DE ÎNCADRARE</a:t>
                      </a:r>
                      <a:endParaRPr lang="ro-RO" sz="1600" dirty="0"/>
                    </a:p>
                  </a:txBody>
                  <a:tcPr/>
                </a:tc>
              </a:tr>
              <a:tr h="382132">
                <a:tc>
                  <a:txBody>
                    <a:bodyPr/>
                    <a:lstStyle/>
                    <a:p>
                      <a:pPr algn="ctr"/>
                      <a:r>
                        <a:rPr lang="ro-RO" sz="1600" b="1" dirty="0" smtClean="0"/>
                        <a:t>MRU</a:t>
                      </a:r>
                      <a:endParaRPr lang="ro-RO" sz="1600" b="1" dirty="0"/>
                    </a:p>
                  </a:txBody>
                  <a:tcPr/>
                </a:tc>
                <a:tc>
                  <a:txBody>
                    <a:bodyPr/>
                    <a:lstStyle/>
                    <a:p>
                      <a:r>
                        <a:rPr lang="ro-RO" sz="1600" dirty="0" smtClean="0"/>
                        <a:t>MANAGEMENTUL RESURSELOR UMANE</a:t>
                      </a:r>
                      <a:endParaRPr lang="ro-RO" sz="1600" dirty="0"/>
                    </a:p>
                  </a:txBody>
                  <a:tcPr/>
                </a:tc>
              </a:tr>
              <a:tr h="382132">
                <a:tc>
                  <a:txBody>
                    <a:bodyPr/>
                    <a:lstStyle/>
                    <a:p>
                      <a:pPr algn="ctr"/>
                      <a:r>
                        <a:rPr lang="ro-RO" sz="1600" b="1" dirty="0" smtClean="0"/>
                        <a:t>RTA</a:t>
                      </a:r>
                      <a:endParaRPr lang="ro-RO" sz="1600" b="1" dirty="0"/>
                    </a:p>
                  </a:txBody>
                  <a:tcPr/>
                </a:tc>
                <a:tc>
                  <a:txBody>
                    <a:bodyPr/>
                    <a:lstStyle/>
                    <a:p>
                      <a:r>
                        <a:rPr lang="ro-RO" sz="1600" dirty="0" smtClean="0"/>
                        <a:t>RESTRÂNGERE DE</a:t>
                      </a:r>
                      <a:r>
                        <a:rPr lang="ro-RO" sz="1600" baseline="0" dirty="0" smtClean="0"/>
                        <a:t> ACTIVITATE</a:t>
                      </a:r>
                      <a:endParaRPr lang="ro-RO" sz="1600" dirty="0"/>
                    </a:p>
                  </a:txBody>
                  <a:tcPr/>
                </a:tc>
              </a:tr>
              <a:tr h="382132">
                <a:tc>
                  <a:txBody>
                    <a:bodyPr/>
                    <a:lstStyle/>
                    <a:p>
                      <a:pPr algn="ctr"/>
                      <a:r>
                        <a:rPr lang="ro-RO" sz="1600" b="1" dirty="0" smtClean="0"/>
                        <a:t>CȘ</a:t>
                      </a:r>
                      <a:endParaRPr lang="ro-RO" sz="1600" b="1" dirty="0"/>
                    </a:p>
                  </a:txBody>
                  <a:tcPr/>
                </a:tc>
                <a:tc>
                  <a:txBody>
                    <a:bodyPr/>
                    <a:lstStyle/>
                    <a:p>
                      <a:r>
                        <a:rPr lang="ro-RO" sz="1600" dirty="0" smtClean="0"/>
                        <a:t>CONSORȚIU ȘCOLAR</a:t>
                      </a:r>
                      <a:endParaRPr lang="ro-RO" sz="1600" dirty="0"/>
                    </a:p>
                  </a:txBody>
                  <a:tcPr/>
                </a:tc>
              </a:tr>
              <a:tr h="382132">
                <a:tc>
                  <a:txBody>
                    <a:bodyPr/>
                    <a:lstStyle/>
                    <a:p>
                      <a:pPr algn="ctr"/>
                      <a:r>
                        <a:rPr lang="ro-RO" sz="1600" b="1" dirty="0" smtClean="0"/>
                        <a:t>AT</a:t>
                      </a:r>
                      <a:endParaRPr lang="ro-RO" sz="1600" b="1" dirty="0"/>
                    </a:p>
                  </a:txBody>
                  <a:tcPr/>
                </a:tc>
                <a:tc>
                  <a:txBody>
                    <a:bodyPr/>
                    <a:lstStyle/>
                    <a:p>
                      <a:r>
                        <a:rPr lang="ro-RO" sz="1600" dirty="0" smtClean="0"/>
                        <a:t>ASOCIAȚIE TEMPORARĂ</a:t>
                      </a:r>
                      <a:endParaRPr lang="ro-RO" sz="1600" dirty="0"/>
                    </a:p>
                  </a:txBody>
                  <a:tcPr/>
                </a:tc>
              </a:tr>
              <a:tr h="382132">
                <a:tc>
                  <a:txBody>
                    <a:bodyPr/>
                    <a:lstStyle/>
                    <a:p>
                      <a:pPr algn="ctr"/>
                      <a:r>
                        <a:rPr lang="ro-RO" sz="1600" b="1" dirty="0" smtClean="0"/>
                        <a:t>MECTS</a:t>
                      </a:r>
                      <a:endParaRPr lang="ro-RO" sz="1600" b="1" dirty="0"/>
                    </a:p>
                  </a:txBody>
                  <a:tcPr/>
                </a:tc>
                <a:tc>
                  <a:txBody>
                    <a:bodyPr/>
                    <a:lstStyle/>
                    <a:p>
                      <a:r>
                        <a:rPr lang="ro-RO" sz="1600" dirty="0" smtClean="0"/>
                        <a:t>MINISTERUL EDUCAȚIEI CERCETĂRII TINERETULUI ȘI SPORTULUI</a:t>
                      </a:r>
                      <a:endParaRPr lang="ro-RO" sz="1600" dirty="0"/>
                    </a:p>
                  </a:txBody>
                  <a:tcPr/>
                </a:tc>
              </a:tr>
              <a:tr h="382132">
                <a:tc>
                  <a:txBody>
                    <a:bodyPr/>
                    <a:lstStyle/>
                    <a:p>
                      <a:pPr algn="ctr"/>
                      <a:r>
                        <a:rPr lang="ro-RO" sz="1600" b="1" dirty="0" smtClean="0"/>
                        <a:t>Mobilitate</a:t>
                      </a:r>
                      <a:endParaRPr lang="ro-RO" sz="1600" b="1" dirty="0"/>
                    </a:p>
                  </a:txBody>
                  <a:tcPr/>
                </a:tc>
                <a:tc>
                  <a:txBody>
                    <a:bodyPr/>
                    <a:lstStyle/>
                    <a:p>
                      <a:r>
                        <a:rPr lang="ro-RO" sz="1600" dirty="0" smtClean="0"/>
                        <a:t>Metodologia</a:t>
                      </a:r>
                      <a:r>
                        <a:rPr lang="ro-RO" sz="1600" baseline="0" dirty="0" smtClean="0"/>
                        <a:t> cadru privind mobilitatea personalului didactic din învățământul preuniversitar în anul școlar 2012-2013</a:t>
                      </a:r>
                      <a:endParaRPr lang="ro-RO" sz="1600" dirty="0"/>
                    </a:p>
                  </a:txBody>
                  <a:tcPr/>
                </a:tc>
              </a:tr>
            </a:tbl>
          </a:graphicData>
        </a:graphic>
      </p:graphicFrame>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37</a:t>
            </a:fld>
            <a:endParaRPr lang="ro-RO"/>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04664"/>
            <a:ext cx="8507413" cy="914995"/>
          </a:xfrm>
        </p:spPr>
        <p:txBody>
          <a:bodyPr wrap="square" lIns="91440" tIns="45720" rIns="91440" bIns="45720" numCol="1" anchorCtr="0" compatLnSpc="1">
            <a:prstTxWarp prst="textNoShape">
              <a:avLst/>
            </a:prstTxWarp>
            <a:normAutofit fontScale="90000"/>
          </a:bodyPr>
          <a:lstStyle/>
          <a:p>
            <a:pPr algn="ctr" eaLnBrk="1" hangingPunct="1"/>
            <a:r>
              <a:rPr lang="ro-RO" sz="2800" b="1" dirty="0" smtClean="0"/>
              <a:t>Etapele de mobilitate a personalului didactic din învăţământul preuniversitar sunt:</a:t>
            </a:r>
          </a:p>
        </p:txBody>
      </p:sp>
      <p:sp>
        <p:nvSpPr>
          <p:cNvPr id="3" name="Content Placeholder 2"/>
          <p:cNvSpPr>
            <a:spLocks noGrp="1"/>
          </p:cNvSpPr>
          <p:nvPr>
            <p:ph idx="1"/>
          </p:nvPr>
        </p:nvSpPr>
        <p:spPr>
          <a:xfrm>
            <a:off x="457200" y="1484785"/>
            <a:ext cx="8507413" cy="4176464"/>
          </a:xfrm>
        </p:spPr>
        <p:txBody>
          <a:bodyPr>
            <a:normAutofit/>
          </a:bodyPr>
          <a:lstStyle/>
          <a:p>
            <a:pPr algn="just" eaLnBrk="1" hangingPunct="1">
              <a:lnSpc>
                <a:spcPct val="80000"/>
              </a:lnSpc>
              <a:buFont typeface="Wingdings" pitchFamily="2" charset="2"/>
              <a:buNone/>
            </a:pPr>
            <a:r>
              <a:rPr lang="ro-RO" sz="2300" b="1" dirty="0" smtClean="0">
                <a:latin typeface="+mj-lt"/>
              </a:rPr>
              <a:t>h) repartizarea candidaţilor rămaşi nerepartizaţi </a:t>
            </a:r>
            <a:r>
              <a:rPr lang="ro-RO" sz="2300" dirty="0" smtClean="0">
                <a:latin typeface="+mj-lt"/>
              </a:rPr>
              <a:t>după concursul organizat la nivelul unităţilor/consorţiilor şcolare ori prin asocieri temporare de unităţi de învăţământ la nivel local/judeţean, în şedinţă publică organizată la nivelul inspectoratului şcolar;</a:t>
            </a:r>
          </a:p>
          <a:p>
            <a:pPr algn="just" eaLnBrk="1" hangingPunct="1">
              <a:lnSpc>
                <a:spcPct val="80000"/>
              </a:lnSpc>
              <a:buFont typeface="Wingdings" pitchFamily="2" charset="2"/>
              <a:buNone/>
            </a:pPr>
            <a:r>
              <a:rPr lang="ro-RO" sz="2300" b="1" dirty="0" smtClean="0">
                <a:latin typeface="+mj-lt"/>
              </a:rPr>
              <a:t>i) ocuparea posturilor </a:t>
            </a:r>
            <a:r>
              <a:rPr lang="ro-RO" sz="2300" dirty="0" smtClean="0">
                <a:latin typeface="+mj-lt"/>
              </a:rPr>
              <a:t>didactice/catedrelor  vacante/rezervate </a:t>
            </a:r>
            <a:r>
              <a:rPr lang="ro-RO" sz="2300" b="1" dirty="0" smtClean="0">
                <a:latin typeface="+mj-lt"/>
              </a:rPr>
              <a:t>prin plata cu ora</a:t>
            </a:r>
            <a:r>
              <a:rPr lang="ro-RO" sz="2300" dirty="0" smtClean="0">
                <a:latin typeface="+mj-lt"/>
              </a:rPr>
              <a:t>;</a:t>
            </a:r>
          </a:p>
          <a:p>
            <a:pPr algn="just" eaLnBrk="1" hangingPunct="1">
              <a:lnSpc>
                <a:spcPct val="80000"/>
              </a:lnSpc>
              <a:buFont typeface="Wingdings" pitchFamily="2" charset="2"/>
              <a:buNone/>
            </a:pPr>
            <a:r>
              <a:rPr lang="ro-RO" sz="2300" b="1" dirty="0" smtClean="0">
                <a:latin typeface="+mj-lt"/>
              </a:rPr>
              <a:t>j) </a:t>
            </a:r>
            <a:r>
              <a:rPr lang="ro-RO" sz="2300" dirty="0" smtClean="0">
                <a:latin typeface="+mj-lt"/>
              </a:rPr>
              <a:t>ocuparea posturilor didactice/catedrelor  vacante/rezervate prin </a:t>
            </a:r>
            <a:r>
              <a:rPr lang="ro-RO" sz="2300" b="1" dirty="0" smtClean="0">
                <a:latin typeface="+mj-lt"/>
              </a:rPr>
              <a:t>detaşare;</a:t>
            </a:r>
          </a:p>
          <a:p>
            <a:pPr algn="just" eaLnBrk="1" hangingPunct="1">
              <a:lnSpc>
                <a:spcPct val="80000"/>
              </a:lnSpc>
              <a:buFont typeface="Wingdings" pitchFamily="2" charset="2"/>
              <a:buNone/>
            </a:pPr>
            <a:r>
              <a:rPr lang="ro-RO" sz="2300" b="1" dirty="0" smtClean="0">
                <a:latin typeface="+mj-lt"/>
              </a:rPr>
              <a:t>k) </a:t>
            </a:r>
            <a:r>
              <a:rPr lang="ro-RO" sz="2300" dirty="0" smtClean="0">
                <a:latin typeface="+mj-lt"/>
              </a:rPr>
              <a:t>ocuparea posturilor didactice/catedrelor vacante/rezervate prin plata cu ora sau detaşare pe tot parcursul anului şcolar.</a:t>
            </a: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4</a:t>
            </a:fld>
            <a:endParaRPr lang="ro-RO"/>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txBox="1">
            <a:spLocks noChangeArrowheads="1"/>
          </p:cNvSpPr>
          <p:nvPr/>
        </p:nvSpPr>
        <p:spPr bwMode="auto">
          <a:xfrm>
            <a:off x="179512" y="1196752"/>
            <a:ext cx="5472608" cy="2592288"/>
          </a:xfrm>
          <a:prstGeom prst="rect">
            <a:avLst/>
          </a:prstGeom>
          <a:solidFill>
            <a:schemeClr val="accent6">
              <a:lumMod val="20000"/>
              <a:lumOff val="80000"/>
            </a:schemeClr>
          </a:solidFill>
          <a:ln w="9525">
            <a:noFill/>
            <a:miter lim="800000"/>
            <a:headEnd/>
            <a:tailEnd/>
          </a:ln>
        </p:spPr>
        <p:txBody>
          <a:bodyPr/>
          <a:lstStyle/>
          <a:p>
            <a:pPr marL="342900" indent="-342900">
              <a:lnSpc>
                <a:spcPct val="80000"/>
              </a:lnSpc>
              <a:spcBef>
                <a:spcPct val="20000"/>
              </a:spcBef>
              <a:buFontTx/>
              <a:buChar char="•"/>
            </a:pPr>
            <a:r>
              <a:rPr lang="ro-RO" sz="1600" b="0" dirty="0">
                <a:latin typeface="Calibri" pitchFamily="34" charset="0"/>
              </a:rPr>
              <a:t>fiecare UPJ va înregistra solicitările cadrelor didactice şi le vor rezolva în CA al </a:t>
            </a:r>
            <a:r>
              <a:rPr lang="ro-RO" sz="1600" b="0" dirty="0" smtClean="0">
                <a:latin typeface="Calibri" pitchFamily="34" charset="0"/>
              </a:rPr>
              <a:t>UPJ</a:t>
            </a:r>
            <a:r>
              <a:rPr lang="ro-RO" sz="1600" dirty="0" smtClean="0">
                <a:latin typeface="Calibri" pitchFamily="34" charset="0"/>
              </a:rPr>
              <a:t>;</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în urma hotărârii CA al UPJ, directorul şcolii va emite decizia de întregire a normei (</a:t>
            </a:r>
            <a:r>
              <a:rPr lang="ro-RO" sz="1600" b="1" i="1" dirty="0">
                <a:latin typeface="Calibri" pitchFamily="34" charset="0"/>
              </a:rPr>
              <a:t>titularii de sistem</a:t>
            </a:r>
            <a:r>
              <a:rPr lang="ro-RO" sz="1600" b="1" dirty="0">
                <a:latin typeface="Calibri" pitchFamily="34" charset="0"/>
              </a:rPr>
              <a:t> care recurg la această opţiune rămân titulari de sistem</a:t>
            </a:r>
            <a:r>
              <a:rPr lang="ro-RO" sz="1600" b="0" dirty="0">
                <a:latin typeface="Calibri" pitchFamily="34" charset="0"/>
              </a:rPr>
              <a:t>); directorul UPJ în care cadrului didactic i s-a aprobat întregirea va informa şi cealaltă/ celelalte UPJ în care cadrul didactic a fost titular, în vederea constituirii corecte a catedrelor; </a:t>
            </a:r>
            <a:r>
              <a:rPr lang="ro-RO" sz="1600" b="0" i="1" dirty="0">
                <a:latin typeface="Calibri" pitchFamily="34" charset="0"/>
              </a:rPr>
              <a:t>se încheie act adiţional la contractul de </a:t>
            </a:r>
            <a:r>
              <a:rPr lang="ro-RO" sz="1600" b="0" i="1" dirty="0" smtClean="0">
                <a:latin typeface="Calibri" pitchFamily="34" charset="0"/>
              </a:rPr>
              <a:t>muncă;</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întregirile de normă se realizează în perioada constituirii </a:t>
            </a:r>
            <a:r>
              <a:rPr lang="ro-RO" sz="1600" b="0" dirty="0" smtClean="0">
                <a:latin typeface="Calibri" pitchFamily="34" charset="0"/>
              </a:rPr>
              <a:t>catedrelor;</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tot în această perioadă se lucrează la </a:t>
            </a:r>
            <a:r>
              <a:rPr lang="ro-RO" sz="1600" dirty="0" smtClean="0">
                <a:latin typeface="Calibri" pitchFamily="34" charset="0"/>
              </a:rPr>
              <a:t>PÎ.</a:t>
            </a:r>
            <a:endParaRPr lang="ro-RO" sz="1600" dirty="0">
              <a:latin typeface="Calibri" pitchFamily="34" charset="0"/>
            </a:endParaRPr>
          </a:p>
        </p:txBody>
      </p:sp>
      <p:sp>
        <p:nvSpPr>
          <p:cNvPr id="13314" name="Rectangle 2"/>
          <p:cNvSpPr txBox="1">
            <a:spLocks noChangeArrowheads="1"/>
          </p:cNvSpPr>
          <p:nvPr/>
        </p:nvSpPr>
        <p:spPr bwMode="auto">
          <a:xfrm>
            <a:off x="457200" y="334963"/>
            <a:ext cx="8229600" cy="731837"/>
          </a:xfrm>
          <a:prstGeom prst="rect">
            <a:avLst/>
          </a:prstGeom>
          <a:solidFill>
            <a:schemeClr val="bg1"/>
          </a:solidFill>
          <a:ln w="9525">
            <a:solidFill>
              <a:schemeClr val="tx1"/>
            </a:solidFill>
            <a:miter lim="800000"/>
            <a:headEnd/>
            <a:tailEnd/>
          </a:ln>
        </p:spPr>
        <p:txBody>
          <a:bodyPr anchor="ctr"/>
          <a:lstStyle/>
          <a:p>
            <a:pPr algn="ctr"/>
            <a:r>
              <a:rPr lang="en-US" sz="2200" b="1" dirty="0" smtClean="0">
                <a:solidFill>
                  <a:srgbClr val="000099"/>
                </a:solidFill>
                <a:latin typeface="Calibri" pitchFamily="34" charset="0"/>
              </a:rPr>
              <a:t>Art. </a:t>
            </a:r>
            <a:r>
              <a:rPr lang="ro-RO" sz="2200" b="1" dirty="0" smtClean="0">
                <a:solidFill>
                  <a:srgbClr val="000099"/>
                </a:solidFill>
                <a:latin typeface="Calibri" pitchFamily="34" charset="0"/>
              </a:rPr>
              <a:t>30 </a:t>
            </a:r>
            <a:r>
              <a:rPr lang="ro-RO" sz="2200" b="1" dirty="0">
                <a:solidFill>
                  <a:srgbClr val="000099"/>
                </a:solidFill>
                <a:latin typeface="Calibri" pitchFamily="34" charset="0"/>
              </a:rPr>
              <a:t>– Întregirea normei cadrelor didactice titulare în două sau mai multe unităţi de învăţământ</a:t>
            </a:r>
            <a:endParaRPr lang="en-US" sz="2200" b="1" dirty="0">
              <a:solidFill>
                <a:srgbClr val="7F7F7F"/>
              </a:solidFill>
              <a:latin typeface="Calibri" pitchFamily="34" charset="0"/>
            </a:endParaRPr>
          </a:p>
        </p:txBody>
      </p:sp>
      <p:sp>
        <p:nvSpPr>
          <p:cNvPr id="20" name="Rectangle 3"/>
          <p:cNvSpPr txBox="1">
            <a:spLocks noChangeArrowheads="1"/>
          </p:cNvSpPr>
          <p:nvPr/>
        </p:nvSpPr>
        <p:spPr bwMode="auto">
          <a:xfrm>
            <a:off x="2195736" y="3933056"/>
            <a:ext cx="6753200" cy="1600200"/>
          </a:xfrm>
          <a:prstGeom prst="rect">
            <a:avLst/>
          </a:prstGeom>
          <a:solidFill>
            <a:schemeClr val="accent3">
              <a:lumMod val="40000"/>
              <a:lumOff val="60000"/>
            </a:schemeClr>
          </a:solidFill>
          <a:ln w="9525">
            <a:noFill/>
            <a:miter lim="800000"/>
            <a:headEnd/>
            <a:tailEnd/>
          </a:ln>
          <a:effectLst/>
        </p:spPr>
        <p:txBody>
          <a:bodyPr/>
          <a:lstStyle/>
          <a:p>
            <a:pPr marL="342900" indent="-342900">
              <a:lnSpc>
                <a:spcPct val="80000"/>
              </a:lnSpc>
              <a:spcBef>
                <a:spcPct val="20000"/>
              </a:spcBef>
              <a:buFontTx/>
              <a:buChar char="•"/>
            </a:pPr>
            <a:r>
              <a:rPr lang="ro-RO" sz="1600" b="0" dirty="0">
                <a:latin typeface="Calibri" pitchFamily="34" charset="0"/>
              </a:rPr>
              <a:t>Termenul limită pentru aprobarea întregirile de catedră de către CA al </a:t>
            </a:r>
            <a:r>
              <a:rPr lang="ro-RO" sz="1600" b="0" dirty="0" smtClean="0">
                <a:latin typeface="Calibri" pitchFamily="34" charset="0"/>
              </a:rPr>
              <a:t>UPJ;</a:t>
            </a:r>
            <a:endParaRPr lang="ro-RO" sz="1600" b="0" dirty="0">
              <a:latin typeface="Calibri" pitchFamily="34" charset="0"/>
            </a:endParaRPr>
          </a:p>
          <a:p>
            <a:pPr marL="342900" indent="-342900">
              <a:lnSpc>
                <a:spcPct val="80000"/>
              </a:lnSpc>
              <a:spcBef>
                <a:spcPct val="20000"/>
              </a:spcBef>
              <a:buFontTx/>
              <a:buChar char="•"/>
            </a:pPr>
            <a:r>
              <a:rPr lang="ro-RO" sz="1600" b="1" dirty="0">
                <a:latin typeface="Calibri" pitchFamily="34" charset="0"/>
              </a:rPr>
              <a:t>Termenul limită pentru emiterea deciziei de către </a:t>
            </a:r>
            <a:r>
              <a:rPr lang="ro-RO" sz="1600" b="1" dirty="0" smtClean="0">
                <a:latin typeface="Calibri" pitchFamily="34" charset="0"/>
              </a:rPr>
              <a:t>director;</a:t>
            </a:r>
            <a:endParaRPr lang="ro-RO" sz="1600" b="1"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Termenul limită pentru înştiinţarea UPJ-urilor la care cadrul didactic titular renunţă în vederea întregirii normei, de către UPJ-ul care i-a întregit </a:t>
            </a:r>
            <a:r>
              <a:rPr lang="ro-RO" sz="1600" b="0" dirty="0" smtClean="0">
                <a:latin typeface="Calibri" pitchFamily="34" charset="0"/>
              </a:rPr>
              <a:t>norma;</a:t>
            </a:r>
            <a:endParaRPr lang="ro-RO" sz="1600" b="0" dirty="0">
              <a:latin typeface="Calibri" pitchFamily="34" charset="0"/>
            </a:endParaRPr>
          </a:p>
          <a:p>
            <a:pPr marL="342900" indent="-342900">
              <a:lnSpc>
                <a:spcPct val="80000"/>
              </a:lnSpc>
              <a:spcBef>
                <a:spcPct val="20000"/>
              </a:spcBef>
              <a:buFontTx/>
              <a:buChar char="•"/>
            </a:pPr>
            <a:r>
              <a:rPr lang="ro-RO" sz="1600" b="0" dirty="0">
                <a:latin typeface="Calibri" pitchFamily="34" charset="0"/>
              </a:rPr>
              <a:t>Termenul limită pentru comunicarea întregirilor aprobare către </a:t>
            </a:r>
            <a:r>
              <a:rPr lang="ro-RO" sz="1600" b="0" dirty="0" smtClean="0">
                <a:latin typeface="Calibri" pitchFamily="34" charset="0"/>
              </a:rPr>
              <a:t>ISJ</a:t>
            </a:r>
            <a:r>
              <a:rPr lang="en-US" sz="1600" b="0" dirty="0" smtClean="0">
                <a:latin typeface="Calibri" pitchFamily="34" charset="0"/>
              </a:rPr>
              <a:t> TM</a:t>
            </a:r>
            <a:r>
              <a:rPr lang="ro-RO" sz="1600" b="0" dirty="0" smtClean="0">
                <a:latin typeface="Calibri" pitchFamily="34" charset="0"/>
              </a:rPr>
              <a:t> </a:t>
            </a:r>
            <a:r>
              <a:rPr lang="en-US" sz="1600" b="0" dirty="0" smtClean="0">
                <a:latin typeface="Calibri" pitchFamily="34" charset="0"/>
              </a:rPr>
              <a:t>de </a:t>
            </a:r>
            <a:r>
              <a:rPr lang="en-US" sz="1600" b="0" dirty="0">
                <a:latin typeface="Calibri" pitchFamily="34" charset="0"/>
              </a:rPr>
              <a:t>c</a:t>
            </a:r>
            <a:r>
              <a:rPr lang="ro-RO" sz="1600" b="0" dirty="0">
                <a:latin typeface="Calibri" pitchFamily="34" charset="0"/>
              </a:rPr>
              <a:t>ătre UPJ-ul care a emis </a:t>
            </a:r>
            <a:r>
              <a:rPr lang="ro-RO" sz="1600" b="0" dirty="0" smtClean="0">
                <a:latin typeface="Calibri" pitchFamily="34" charset="0"/>
              </a:rPr>
              <a:t>decizia.</a:t>
            </a:r>
            <a:endParaRPr lang="ro-RO" sz="1600" b="0" dirty="0">
              <a:latin typeface="Calibri" pitchFamily="34" charset="0"/>
            </a:endParaRPr>
          </a:p>
        </p:txBody>
      </p:sp>
      <p:sp>
        <p:nvSpPr>
          <p:cNvPr id="13317" name="Rectangle 3"/>
          <p:cNvSpPr txBox="1">
            <a:spLocks noChangeArrowheads="1"/>
          </p:cNvSpPr>
          <p:nvPr/>
        </p:nvSpPr>
        <p:spPr bwMode="auto">
          <a:xfrm>
            <a:off x="5940152" y="2924944"/>
            <a:ext cx="2971800" cy="609600"/>
          </a:xfrm>
          <a:prstGeom prst="rect">
            <a:avLst/>
          </a:prstGeom>
          <a:solidFill>
            <a:schemeClr val="bg1"/>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b="0" i="1" dirty="0">
                <a:latin typeface="Calibri" pitchFamily="34" charset="0"/>
              </a:rPr>
              <a:t>Faceţi corelarea între fundalul acţiunii şi fundalul datelor din calendar în toată prezentarea!</a:t>
            </a:r>
          </a:p>
        </p:txBody>
      </p:sp>
      <p:sp>
        <p:nvSpPr>
          <p:cNvPr id="13318" name="Slide Number Placeholder 5"/>
          <p:cNvSpPr>
            <a:spLocks noGrp="1"/>
          </p:cNvSpPr>
          <p:nvPr>
            <p:ph type="sldNum" sz="quarter" idx="12"/>
          </p:nvPr>
        </p:nvSpPr>
        <p:spPr>
          <a:xfrm>
            <a:off x="6553200" y="6229350"/>
            <a:ext cx="2133600" cy="476250"/>
          </a:xfrm>
          <a:noFill/>
        </p:spPr>
        <p:txBody>
          <a:bodyPr/>
          <a:lstStyle/>
          <a:p>
            <a:fld id="{7BD37FFE-7863-4FFD-AC45-895DC3A5A2B3}" type="slidenum">
              <a:rPr lang="en-US" smtClean="0">
                <a:latin typeface="Calibri" pitchFamily="34" charset="0"/>
              </a:rPr>
              <a:pPr/>
              <a:t>5</a:t>
            </a:fld>
            <a:endParaRPr lang="en-US" smtClean="0">
              <a:latin typeface="Calibri" pitchFamily="34" charset="0"/>
            </a:endParaRPr>
          </a:p>
        </p:txBody>
      </p:sp>
      <p:graphicFrame>
        <p:nvGraphicFramePr>
          <p:cNvPr id="10" name="Table 9"/>
          <p:cNvGraphicFramePr>
            <a:graphicFrameLocks noGrp="1"/>
          </p:cNvGraphicFramePr>
          <p:nvPr/>
        </p:nvGraphicFramePr>
        <p:xfrm>
          <a:off x="5940152" y="1268760"/>
          <a:ext cx="2933700" cy="1524000"/>
        </p:xfrm>
        <a:graphic>
          <a:graphicData uri="http://schemas.openxmlformats.org/drawingml/2006/table">
            <a:tbl>
              <a:tblPr/>
              <a:tblGrid>
                <a:gridCol w="419100"/>
                <a:gridCol w="419100"/>
                <a:gridCol w="419100"/>
                <a:gridCol w="419100"/>
                <a:gridCol w="419100"/>
                <a:gridCol w="419100"/>
                <a:gridCol w="419100"/>
              </a:tblGrid>
              <a:tr h="190500">
                <a:tc gridSpan="7">
                  <a:txBody>
                    <a:bodyPr/>
                    <a:lstStyle/>
                    <a:p>
                      <a:pPr algn="ctr" fontAlgn="b"/>
                      <a:r>
                        <a:rPr lang="ro-RO" sz="1100" b="1" i="0" u="none" strike="noStrike" noProof="0" dirty="0" smtClean="0">
                          <a:solidFill>
                            <a:srgbClr val="000000"/>
                          </a:solidFill>
                          <a:latin typeface="Calibri"/>
                        </a:rPr>
                        <a:t>Ianuarie 2012</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ro-RO" sz="1100" b="1" i="1" u="none" strike="noStrike" noProof="0" smtClean="0">
                          <a:solidFill>
                            <a:srgbClr val="000000"/>
                          </a:solidFill>
                          <a:latin typeface="Calibri"/>
                        </a:rPr>
                        <a:t>L</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Ma</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Mi</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J</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V</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S</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ro-RO" sz="1100" b="1" i="1" u="none" strike="noStrike" noProof="0" smtClean="0">
                          <a:solidFill>
                            <a:srgbClr val="000000"/>
                          </a:solidFill>
                          <a:latin typeface="Calibri"/>
                        </a:rPr>
                        <a:t>D</a:t>
                      </a:r>
                      <a:endParaRPr lang="ro-RO" sz="1100" b="1" i="1"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2</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4</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5</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10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dirty="0" smtClean="0">
                          <a:solidFill>
                            <a:srgbClr val="000000"/>
                          </a:solidFill>
                          <a:latin typeface="Calibri"/>
                        </a:rPr>
                        <a:t>11</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12</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13</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14</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15</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r>
              <a:tr h="190500">
                <a:tc>
                  <a:txBody>
                    <a:bodyPr/>
                    <a:lstStyle/>
                    <a:p>
                      <a:pPr algn="ctr" fontAlgn="b"/>
                      <a:r>
                        <a:rPr lang="ro-RO" sz="1100" b="1" i="0" u="none" strike="noStrike" noProof="0" dirty="0" smtClean="0">
                          <a:solidFill>
                            <a:srgbClr val="000000"/>
                          </a:solidFill>
                          <a:latin typeface="Calibri"/>
                        </a:rPr>
                        <a:t>16</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17</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18</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19</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20</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21</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22</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r>
              <a:tr h="190500">
                <a:tc>
                  <a:txBody>
                    <a:bodyPr/>
                    <a:lstStyle/>
                    <a:p>
                      <a:pPr algn="ctr" fontAlgn="b"/>
                      <a:r>
                        <a:rPr lang="ro-RO" sz="1100" b="1" i="0" u="none" strike="noStrike" noProof="0" smtClean="0">
                          <a:solidFill>
                            <a:srgbClr val="000000"/>
                          </a:solidFill>
                          <a:latin typeface="Calibri"/>
                        </a:rPr>
                        <a:t>23</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24</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ro-RO" sz="1100" b="1" i="0" u="none" strike="noStrike" noProof="0" dirty="0" smtClean="0">
                          <a:solidFill>
                            <a:srgbClr val="000000"/>
                          </a:solidFill>
                          <a:latin typeface="Calibri"/>
                        </a:rPr>
                        <a:t>25</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ctr" fontAlgn="b"/>
                      <a:r>
                        <a:rPr lang="ro-RO" sz="1100" b="1" i="0" u="none" strike="noStrike" noProof="0" smtClean="0">
                          <a:solidFill>
                            <a:srgbClr val="000000"/>
                          </a:solidFill>
                          <a:latin typeface="Calibri"/>
                        </a:rPr>
                        <a:t>26</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27</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28</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29</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o-RO" sz="1100" b="1" i="0" u="none" strike="noStrike" noProof="0" smtClean="0">
                          <a:solidFill>
                            <a:srgbClr val="000000"/>
                          </a:solidFill>
                          <a:latin typeface="Calibri"/>
                        </a:rPr>
                        <a:t>30</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31</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smtClean="0">
                          <a:solidFill>
                            <a:srgbClr val="000000"/>
                          </a:solidFill>
                          <a:latin typeface="Calibri"/>
                        </a:rPr>
                        <a:t> </a:t>
                      </a:r>
                      <a:endParaRPr lang="ro-RO" sz="1100" b="1" i="0" u="none" strike="noStrike" noProof="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o-RO" sz="1100" b="1" i="0" u="none" strike="noStrike" noProof="0" dirty="0" smtClean="0">
                          <a:solidFill>
                            <a:srgbClr val="000000"/>
                          </a:solidFill>
                          <a:latin typeface="Calibri"/>
                        </a:rPr>
                        <a:t> </a:t>
                      </a:r>
                      <a:endParaRPr lang="ro-RO" sz="1100" b="1" i="0" u="none" strike="noStrike" noProof="0"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3387" name="Rectangle 359"/>
          <p:cNvSpPr>
            <a:spLocks noChangeArrowheads="1"/>
          </p:cNvSpPr>
          <p:nvPr/>
        </p:nvSpPr>
        <p:spPr bwMode="auto">
          <a:xfrm>
            <a:off x="323528" y="5661248"/>
            <a:ext cx="6408712" cy="990600"/>
          </a:xfrm>
          <a:prstGeom prst="rect">
            <a:avLst/>
          </a:prstGeom>
          <a:noFill/>
          <a:ln w="9525">
            <a:noFill/>
            <a:miter lim="800000"/>
            <a:headEnd/>
            <a:tailEnd/>
          </a:ln>
        </p:spPr>
        <p:txBody>
          <a:bodyPr/>
          <a:lstStyle/>
          <a:p>
            <a:pPr marL="342900">
              <a:spcBef>
                <a:spcPts val="0"/>
              </a:spcBef>
            </a:pPr>
            <a:r>
              <a:rPr lang="ro-RO" b="1" i="1" dirty="0">
                <a:latin typeface="Calibri" pitchFamily="34" charset="0"/>
              </a:rPr>
              <a:t>ATENŢIE! Recomandăm directorilor să fie atenţi acolo unde în </a:t>
            </a:r>
            <a:r>
              <a:rPr lang="en-US" b="1" i="1" dirty="0" err="1" smtClean="0">
                <a:latin typeface="Calibri" pitchFamily="34" charset="0"/>
              </a:rPr>
              <a:t>Mobilitate</a:t>
            </a:r>
            <a:r>
              <a:rPr lang="ro-RO" b="1" i="1" dirty="0" smtClean="0">
                <a:latin typeface="Calibri" pitchFamily="34" charset="0"/>
              </a:rPr>
              <a:t> </a:t>
            </a:r>
            <a:r>
              <a:rPr lang="ro-RO" b="1" i="1" dirty="0">
                <a:latin typeface="Calibri" pitchFamily="34" charset="0"/>
              </a:rPr>
              <a:t>apare formularea “cu acordul cadrului didactic”, </a:t>
            </a:r>
            <a:r>
              <a:rPr lang="ro-RO" b="1" i="1" dirty="0">
                <a:solidFill>
                  <a:srgbClr val="FF0000"/>
                </a:solidFill>
                <a:latin typeface="Calibri" pitchFamily="34" charset="0"/>
              </a:rPr>
              <a:t>să existe în UPJ solicitările acestora.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5"/>
          <p:cNvSpPr>
            <a:spLocks noGrp="1"/>
          </p:cNvSpPr>
          <p:nvPr>
            <p:ph type="sldNum" sz="quarter" idx="12"/>
          </p:nvPr>
        </p:nvSpPr>
        <p:spPr>
          <a:xfrm>
            <a:off x="6553200" y="6229350"/>
            <a:ext cx="2133600" cy="476250"/>
          </a:xfrm>
          <a:noFill/>
        </p:spPr>
        <p:txBody>
          <a:bodyPr/>
          <a:lstStyle/>
          <a:p>
            <a:fld id="{33108352-5D29-40D3-9EA6-61B2A3FA8C82}" type="slidenum">
              <a:rPr lang="en-US" smtClean="0">
                <a:latin typeface="Calibri" pitchFamily="34" charset="0"/>
              </a:rPr>
              <a:pPr/>
              <a:t>6</a:t>
            </a:fld>
            <a:endParaRPr lang="en-US" smtClean="0">
              <a:latin typeface="Calibri" pitchFamily="34" charset="0"/>
            </a:endParaRPr>
          </a:p>
        </p:txBody>
      </p:sp>
      <p:sp>
        <p:nvSpPr>
          <p:cNvPr id="15364" name="Rectangle 359"/>
          <p:cNvSpPr>
            <a:spLocks noChangeArrowheads="1"/>
          </p:cNvSpPr>
          <p:nvPr/>
        </p:nvSpPr>
        <p:spPr bwMode="auto">
          <a:xfrm>
            <a:off x="179512" y="1124744"/>
            <a:ext cx="5400600" cy="1728192"/>
          </a:xfrm>
          <a:prstGeom prst="rect">
            <a:avLst/>
          </a:prstGeom>
          <a:noFill/>
          <a:ln w="9525">
            <a:noFill/>
            <a:miter lim="800000"/>
            <a:headEnd/>
            <a:tailEnd/>
          </a:ln>
        </p:spPr>
        <p:txBody>
          <a:bodyPr/>
          <a:lstStyle/>
          <a:p>
            <a:pPr marL="342900" indent="-342900">
              <a:spcBef>
                <a:spcPct val="20000"/>
              </a:spcBef>
              <a:buFontTx/>
              <a:buChar char="•"/>
            </a:pPr>
            <a:r>
              <a:rPr lang="ro-RO" sz="1600" b="0" dirty="0">
                <a:latin typeface="Calibri" pitchFamily="34" charset="0"/>
              </a:rPr>
              <a:t>dacă în anul şcolar 2011-2012 a fost rezolvat un titular în </a:t>
            </a:r>
            <a:r>
              <a:rPr lang="ro-RO" sz="1600" b="0" dirty="0" smtClean="0">
                <a:latin typeface="Calibri" pitchFamily="34" charset="0"/>
              </a:rPr>
              <a:t>RTA </a:t>
            </a:r>
            <a:r>
              <a:rPr lang="ro-RO" sz="1600" b="0" dirty="0">
                <a:latin typeface="Calibri" pitchFamily="34" charset="0"/>
              </a:rPr>
              <a:t>prin </a:t>
            </a:r>
            <a:r>
              <a:rPr lang="ro-RO" sz="1600" b="0" dirty="0" smtClean="0">
                <a:latin typeface="Calibri" pitchFamily="34" charset="0"/>
              </a:rPr>
              <a:t>DIIRTA</a:t>
            </a:r>
            <a:r>
              <a:rPr lang="ro-RO" sz="1600" b="0" dirty="0">
                <a:latin typeface="Calibri" pitchFamily="34" charset="0"/>
              </a:rPr>
              <a:t>, în condiţiile în care la nivelul UPJ există un post vacant, </a:t>
            </a:r>
            <a:r>
              <a:rPr lang="ro-RO" sz="1600" b="0" dirty="0" smtClean="0">
                <a:latin typeface="Calibri" pitchFamily="34" charset="0"/>
              </a:rPr>
              <a:t>ISJ TM </a:t>
            </a:r>
            <a:r>
              <a:rPr lang="ro-RO" sz="1600" b="0" dirty="0">
                <a:latin typeface="Calibri" pitchFamily="34" charset="0"/>
              </a:rPr>
              <a:t>emite decizie de transfer prin </a:t>
            </a:r>
            <a:r>
              <a:rPr lang="ro-RO" sz="1600" b="0" dirty="0" smtClean="0">
                <a:latin typeface="Calibri" pitchFamily="34" charset="0"/>
              </a:rPr>
              <a:t>RTA </a:t>
            </a:r>
            <a:r>
              <a:rPr lang="ro-RO" sz="1600" b="0" dirty="0">
                <a:latin typeface="Calibri" pitchFamily="34" charset="0"/>
              </a:rPr>
              <a:t>în UPJ-ul în cauză, începând cu 01.09.2012 – la solicitarea cadrului didactic, cu acordul CA al UPJ-urilor unde e titular şi al CA al UPJ unde doreşte transferul. </a:t>
            </a:r>
            <a:r>
              <a:rPr lang="ro-RO" sz="1600" b="0" i="1" dirty="0">
                <a:latin typeface="Calibri" pitchFamily="34" charset="0"/>
              </a:rPr>
              <a:t>Paşii soluţionării cazurilor</a:t>
            </a:r>
            <a:r>
              <a:rPr lang="ro-RO" sz="1600" b="0" dirty="0">
                <a:latin typeface="Calibri" pitchFamily="34" charset="0"/>
              </a:rPr>
              <a:t>:</a:t>
            </a:r>
          </a:p>
        </p:txBody>
      </p:sp>
      <p:sp>
        <p:nvSpPr>
          <p:cNvPr id="15365" name="Rectangle 3"/>
          <p:cNvSpPr txBox="1">
            <a:spLocks noChangeArrowheads="1"/>
          </p:cNvSpPr>
          <p:nvPr/>
        </p:nvSpPr>
        <p:spPr bwMode="auto">
          <a:xfrm>
            <a:off x="5715000" y="4343400"/>
            <a:ext cx="2971800" cy="609600"/>
          </a:xfrm>
          <a:prstGeom prst="rect">
            <a:avLst/>
          </a:prstGeom>
          <a:solidFill>
            <a:schemeClr val="bg1"/>
          </a:solidFill>
          <a:ln w="9525">
            <a:solidFill>
              <a:schemeClr val="tx1"/>
            </a:solidFill>
            <a:miter lim="800000"/>
            <a:headEnd/>
            <a:tailEnd/>
          </a:ln>
        </p:spPr>
        <p:txBody>
          <a:bodyPr/>
          <a:lstStyle/>
          <a:p>
            <a:pPr marL="342900" indent="-342900">
              <a:lnSpc>
                <a:spcPct val="80000"/>
              </a:lnSpc>
              <a:spcBef>
                <a:spcPct val="20000"/>
              </a:spcBef>
              <a:buFontTx/>
              <a:buChar char="•"/>
            </a:pPr>
            <a:r>
              <a:rPr lang="ro-RO" sz="1400" b="0" i="1">
                <a:latin typeface="Calibri" pitchFamily="34" charset="0"/>
              </a:rPr>
              <a:t>Faceţi corelarea între fundalul acţiunii şi fundalul datelor din calendar în toată prezentarea!</a:t>
            </a:r>
          </a:p>
        </p:txBody>
      </p:sp>
      <p:sp>
        <p:nvSpPr>
          <p:cNvPr id="15366" name="Rectangle 359"/>
          <p:cNvSpPr>
            <a:spLocks noChangeArrowheads="1"/>
          </p:cNvSpPr>
          <p:nvPr/>
        </p:nvSpPr>
        <p:spPr bwMode="auto">
          <a:xfrm>
            <a:off x="395536" y="3068960"/>
            <a:ext cx="4938464" cy="762000"/>
          </a:xfrm>
          <a:prstGeom prst="rect">
            <a:avLst/>
          </a:prstGeom>
          <a:solidFill>
            <a:srgbClr val="33CC33"/>
          </a:solidFill>
          <a:ln w="9525">
            <a:noFill/>
            <a:miter lim="800000"/>
            <a:headEnd/>
            <a:tailEnd/>
          </a:ln>
        </p:spPr>
        <p:txBody>
          <a:bodyPr/>
          <a:lstStyle/>
          <a:p>
            <a:pPr marL="457200" lvl="2" indent="-334963">
              <a:spcBef>
                <a:spcPct val="20000"/>
              </a:spcBef>
              <a:buFontTx/>
              <a:buChar char="•"/>
            </a:pPr>
            <a:r>
              <a:rPr lang="ro-RO" sz="1600" b="0" dirty="0">
                <a:latin typeface="Calibri" pitchFamily="34" charset="0"/>
              </a:rPr>
              <a:t>cadrele didactice în cauză se adresează conducerii UPJ unde </a:t>
            </a:r>
            <a:r>
              <a:rPr lang="ro-RO" sz="1600" dirty="0" smtClean="0">
                <a:latin typeface="Calibri" pitchFamily="34" charset="0"/>
              </a:rPr>
              <a:t>sunt </a:t>
            </a:r>
            <a:r>
              <a:rPr lang="ro-RO" sz="1600" b="0" dirty="0" smtClean="0">
                <a:latin typeface="Calibri" pitchFamily="34" charset="0"/>
              </a:rPr>
              <a:t>DIIRTA </a:t>
            </a:r>
            <a:r>
              <a:rPr lang="ro-RO" sz="1600" b="0" dirty="0">
                <a:latin typeface="Calibri" pitchFamily="34" charset="0"/>
              </a:rPr>
              <a:t>şi în care </a:t>
            </a:r>
            <a:r>
              <a:rPr lang="ro-RO" sz="1600" b="0" dirty="0" smtClean="0">
                <a:latin typeface="Calibri" pitchFamily="34" charset="0"/>
              </a:rPr>
              <a:t>sunt încadraţi.</a:t>
            </a:r>
            <a:endParaRPr lang="ro-RO" sz="1600" b="0" dirty="0">
              <a:solidFill>
                <a:srgbClr val="FF0000"/>
              </a:solidFill>
              <a:latin typeface="Calibri" pitchFamily="34" charset="0"/>
            </a:endParaRPr>
          </a:p>
        </p:txBody>
      </p:sp>
      <p:sp>
        <p:nvSpPr>
          <p:cNvPr id="15367" name="Rectangle 359"/>
          <p:cNvSpPr>
            <a:spLocks noChangeArrowheads="1"/>
          </p:cNvSpPr>
          <p:nvPr/>
        </p:nvSpPr>
        <p:spPr bwMode="auto">
          <a:xfrm>
            <a:off x="395536" y="5301208"/>
            <a:ext cx="4938464" cy="1371600"/>
          </a:xfrm>
          <a:prstGeom prst="rect">
            <a:avLst/>
          </a:prstGeom>
          <a:solidFill>
            <a:srgbClr val="FFFF66"/>
          </a:solidFill>
          <a:ln w="9525">
            <a:noFill/>
            <a:miter lim="800000"/>
            <a:headEnd/>
            <a:tailEnd/>
          </a:ln>
        </p:spPr>
        <p:txBody>
          <a:bodyPr/>
          <a:lstStyle/>
          <a:p>
            <a:pPr marL="457200" lvl="2" indent="-334963">
              <a:spcBef>
                <a:spcPct val="20000"/>
              </a:spcBef>
              <a:buFontTx/>
              <a:buChar char="•"/>
            </a:pPr>
            <a:r>
              <a:rPr lang="ro-RO" sz="1600" b="0" dirty="0">
                <a:latin typeface="Calibri" pitchFamily="34" charset="0"/>
              </a:rPr>
              <a:t>CA al </a:t>
            </a:r>
            <a:r>
              <a:rPr lang="ro-RO" sz="1600" b="0" dirty="0" smtClean="0">
                <a:latin typeface="Calibri" pitchFamily="34" charset="0"/>
              </a:rPr>
              <a:t>ISJ TM </a:t>
            </a:r>
            <a:r>
              <a:rPr lang="ro-RO" sz="1600" b="0" dirty="0">
                <a:latin typeface="Calibri" pitchFamily="34" charset="0"/>
              </a:rPr>
              <a:t>analizează situaţiile transmise de către UPJ şi stabileşte lista finală a cadrelor didactice pentru care se emit decizii</a:t>
            </a:r>
            <a:r>
              <a:rPr lang="ro-RO" sz="1600" b="0" dirty="0">
                <a:solidFill>
                  <a:srgbClr val="FF0000"/>
                </a:solidFill>
                <a:latin typeface="Calibri" pitchFamily="34" charset="0"/>
              </a:rPr>
              <a:t> (decizia de repartizare pe post în acest caz va fi emisă de către </a:t>
            </a:r>
            <a:r>
              <a:rPr lang="ro-RO" sz="1600" b="0" dirty="0" smtClean="0">
                <a:solidFill>
                  <a:srgbClr val="FF0000"/>
                </a:solidFill>
                <a:latin typeface="Calibri" pitchFamily="34" charset="0"/>
              </a:rPr>
              <a:t>ISJ TM, </a:t>
            </a:r>
            <a:r>
              <a:rPr lang="ro-RO" sz="1600" b="0" dirty="0">
                <a:solidFill>
                  <a:srgbClr val="FF0000"/>
                </a:solidFill>
                <a:latin typeface="Calibri" pitchFamily="34" charset="0"/>
              </a:rPr>
              <a:t>odată cu celelalte decizii de </a:t>
            </a:r>
            <a:r>
              <a:rPr lang="ro-RO" sz="1600" b="0" dirty="0" smtClean="0">
                <a:solidFill>
                  <a:srgbClr val="FF0000"/>
                </a:solidFill>
                <a:latin typeface="Calibri" pitchFamily="34" charset="0"/>
              </a:rPr>
              <a:t>RTA</a:t>
            </a:r>
            <a:r>
              <a:rPr lang="ro-RO" sz="1600" b="0" i="1" dirty="0" smtClean="0">
                <a:solidFill>
                  <a:srgbClr val="FF0000"/>
                </a:solidFill>
                <a:latin typeface="Calibri" pitchFamily="34" charset="0"/>
              </a:rPr>
              <a:t>).</a:t>
            </a:r>
            <a:endParaRPr lang="ro-RO" sz="1600" b="0" dirty="0">
              <a:latin typeface="Calibri" pitchFamily="34" charset="0"/>
            </a:endParaRPr>
          </a:p>
        </p:txBody>
      </p:sp>
      <p:sp>
        <p:nvSpPr>
          <p:cNvPr id="15368" name="Rectangle 359"/>
          <p:cNvSpPr>
            <a:spLocks noChangeArrowheads="1"/>
          </p:cNvSpPr>
          <p:nvPr/>
        </p:nvSpPr>
        <p:spPr bwMode="auto">
          <a:xfrm>
            <a:off x="395536" y="3933056"/>
            <a:ext cx="4938464" cy="1219944"/>
          </a:xfrm>
          <a:prstGeom prst="rect">
            <a:avLst/>
          </a:prstGeom>
          <a:solidFill>
            <a:srgbClr val="6699FF"/>
          </a:solidFill>
          <a:ln w="9525">
            <a:noFill/>
            <a:miter lim="800000"/>
            <a:headEnd/>
            <a:tailEnd/>
          </a:ln>
        </p:spPr>
        <p:txBody>
          <a:bodyPr/>
          <a:lstStyle/>
          <a:p>
            <a:pPr marL="457200" lvl="2" indent="-334963">
              <a:spcBef>
                <a:spcPct val="20000"/>
              </a:spcBef>
              <a:buFontTx/>
              <a:buChar char="•"/>
            </a:pPr>
            <a:r>
              <a:rPr lang="ro-RO" sz="1600" b="0" dirty="0">
                <a:latin typeface="Calibri" pitchFamily="34" charset="0"/>
              </a:rPr>
              <a:t>CA al UPJ îi răspunde </a:t>
            </a:r>
            <a:r>
              <a:rPr lang="ro-RO" sz="1600" dirty="0">
                <a:latin typeface="Calibri" pitchFamily="34" charset="0"/>
              </a:rPr>
              <a:t>în scris </a:t>
            </a:r>
            <a:r>
              <a:rPr lang="ro-RO" sz="1600" b="0" dirty="0">
                <a:latin typeface="Calibri" pitchFamily="34" charset="0"/>
              </a:rPr>
              <a:t>solicitantului în cauză </a:t>
            </a:r>
            <a:r>
              <a:rPr lang="ro-RO" sz="1600" b="1" dirty="0">
                <a:latin typeface="Calibri" pitchFamily="34" charset="0"/>
              </a:rPr>
              <a:t>motivele </a:t>
            </a:r>
            <a:r>
              <a:rPr lang="ro-RO" sz="1600" b="0" dirty="0">
                <a:latin typeface="Calibri" pitchFamily="34" charset="0"/>
              </a:rPr>
              <a:t>acordului/ refuzului </a:t>
            </a:r>
            <a:r>
              <a:rPr lang="ro-RO" sz="1600" b="0" dirty="0" smtClean="0">
                <a:latin typeface="Calibri" pitchFamily="34" charset="0"/>
              </a:rPr>
              <a:t>;</a:t>
            </a:r>
            <a:endParaRPr lang="ro-RO" sz="1600" b="0" dirty="0">
              <a:latin typeface="Calibri" pitchFamily="34" charset="0"/>
            </a:endParaRPr>
          </a:p>
          <a:p>
            <a:pPr marL="457200" lvl="2" indent="-334963">
              <a:spcBef>
                <a:spcPct val="20000"/>
              </a:spcBef>
              <a:buFontTx/>
              <a:buChar char="•"/>
            </a:pPr>
            <a:r>
              <a:rPr lang="ro-RO" sz="1600" b="0" dirty="0">
                <a:latin typeface="Calibri" pitchFamily="34" charset="0"/>
              </a:rPr>
              <a:t>CA al UPJ comunică </a:t>
            </a:r>
            <a:r>
              <a:rPr lang="ro-RO" sz="1600" b="1" dirty="0">
                <a:latin typeface="Calibri" pitchFamily="34" charset="0"/>
              </a:rPr>
              <a:t>motivele </a:t>
            </a:r>
            <a:r>
              <a:rPr lang="ro-RO" sz="1600" b="0" dirty="0">
                <a:latin typeface="Calibri" pitchFamily="34" charset="0"/>
              </a:rPr>
              <a:t>acordului/ refuzului pentru transfer pentru </a:t>
            </a:r>
            <a:r>
              <a:rPr lang="ro-RO" sz="1600" b="0" dirty="0" smtClean="0">
                <a:latin typeface="Calibri" pitchFamily="34" charset="0"/>
              </a:rPr>
              <a:t>RTA </a:t>
            </a:r>
            <a:r>
              <a:rPr lang="ro-RO" sz="1600" b="0" dirty="0">
                <a:latin typeface="Calibri" pitchFamily="34" charset="0"/>
              </a:rPr>
              <a:t>la </a:t>
            </a:r>
            <a:r>
              <a:rPr lang="ro-RO" sz="1600" b="0" dirty="0" smtClean="0">
                <a:latin typeface="Calibri" pitchFamily="34" charset="0"/>
              </a:rPr>
              <a:t>ISJ TM.</a:t>
            </a:r>
            <a:endParaRPr lang="ro-RO" sz="1600" b="0" dirty="0">
              <a:solidFill>
                <a:srgbClr val="FF0000"/>
              </a:solidFill>
              <a:latin typeface="Calibri" pitchFamily="34" charset="0"/>
            </a:endParaRPr>
          </a:p>
        </p:txBody>
      </p:sp>
      <p:graphicFrame>
        <p:nvGraphicFramePr>
          <p:cNvPr id="15" name="Table 14"/>
          <p:cNvGraphicFramePr>
            <a:graphicFrameLocks noGrp="1"/>
          </p:cNvGraphicFramePr>
          <p:nvPr/>
        </p:nvGraphicFramePr>
        <p:xfrm>
          <a:off x="5715000" y="1371600"/>
          <a:ext cx="2933700" cy="2857500"/>
        </p:xfrm>
        <a:graphic>
          <a:graphicData uri="http://schemas.openxmlformats.org/drawingml/2006/table">
            <a:tbl>
              <a:tblPr/>
              <a:tblGrid>
                <a:gridCol w="419100"/>
                <a:gridCol w="419100"/>
                <a:gridCol w="419100"/>
                <a:gridCol w="419100"/>
                <a:gridCol w="419100"/>
                <a:gridCol w="419100"/>
                <a:gridCol w="419100"/>
              </a:tblGrid>
              <a:tr h="190500">
                <a:tc gridSpan="7">
                  <a:txBody>
                    <a:bodyPr/>
                    <a:lstStyle/>
                    <a:p>
                      <a:pPr algn="ctr" fontAlgn="b"/>
                      <a:r>
                        <a:rPr lang="en-US" sz="1100" b="1" i="0" u="none" strike="noStrike">
                          <a:solidFill>
                            <a:srgbClr val="000000"/>
                          </a:solidFill>
                          <a:latin typeface="Calibri"/>
                        </a:rPr>
                        <a:t>Ianuarie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CC33"/>
                    </a:solidFill>
                  </a:tcPr>
                </a:tc>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99FF"/>
                    </a:solidFill>
                  </a:tcPr>
                </a:tc>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gridSpan="7">
                  <a:txBody>
                    <a:bodyPr/>
                    <a:lstStyle/>
                    <a:p>
                      <a:pPr algn="ctr" fontAlgn="b"/>
                      <a:r>
                        <a:rPr lang="en-US" sz="1100" b="1" i="0" u="none" strike="noStrike">
                          <a:solidFill>
                            <a:srgbClr val="000000"/>
                          </a:solidFill>
                          <a:latin typeface="Calibri"/>
                        </a:rPr>
                        <a:t>Februarie 2012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a:txBody>
                    <a:bodyPr/>
                    <a:lstStyle/>
                    <a:p>
                      <a:pPr algn="ctr" fontAlgn="b"/>
                      <a:r>
                        <a:rPr lang="en-US" sz="1100" b="1" i="1" u="none" strike="noStrike">
                          <a:solidFill>
                            <a:srgbClr val="000000"/>
                          </a:solidFill>
                          <a:latin typeface="Calibri"/>
                        </a:rPr>
                        <a:t>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Mi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J</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ctr" fontAlgn="b"/>
                      <a:r>
                        <a:rPr lang="en-US" sz="1100" b="1" i="1"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190500">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66"/>
                    </a:solidFill>
                  </a:tcPr>
                </a:tc>
                <a:tc>
                  <a:txBody>
                    <a:bodyPr/>
                    <a:lstStyle/>
                    <a:p>
                      <a:pPr algn="ctr" fontAlgn="b"/>
                      <a:r>
                        <a:rPr lang="en-US" sz="1100" b="1"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en-US" sz="1100" b="1" i="0" u="none" strike="noStrike">
                          <a:solidFill>
                            <a:srgbClr val="000000"/>
                          </a:solidFill>
                          <a:latin typeface="Calibri"/>
                        </a:rPr>
                        <a:t>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0" name="Title 1"/>
          <p:cNvSpPr>
            <a:spLocks noGrp="1"/>
          </p:cNvSpPr>
          <p:nvPr>
            <p:ph type="title"/>
          </p:nvPr>
        </p:nvSpPr>
        <p:spPr>
          <a:xfrm>
            <a:off x="467544" y="548680"/>
            <a:ext cx="8229600" cy="564672"/>
          </a:xfrm>
        </p:spPr>
        <p:txBody>
          <a:bodyPr>
            <a:normAutofit fontScale="90000"/>
          </a:bodyPr>
          <a:lstStyle/>
          <a:p>
            <a:pPr algn="ctr"/>
            <a:r>
              <a:rPr lang="ro-RO" sz="5400" kern="0" dirty="0" smtClean="0">
                <a:solidFill>
                  <a:srgbClr val="000099"/>
                </a:solidFill>
                <a:latin typeface="Calibri" pitchFamily="34" charset="0"/>
              </a:rPr>
              <a:t/>
            </a:r>
            <a:br>
              <a:rPr lang="ro-RO" sz="5400" kern="0" dirty="0" smtClean="0">
                <a:solidFill>
                  <a:srgbClr val="000099"/>
                </a:solidFill>
                <a:latin typeface="Calibri" pitchFamily="34" charset="0"/>
              </a:rPr>
            </a:br>
            <a:r>
              <a:rPr lang="ro-RO" sz="3100" b="1" kern="0" dirty="0" smtClean="0">
                <a:solidFill>
                  <a:srgbClr val="000099"/>
                </a:solidFill>
                <a:latin typeface="Calibri" pitchFamily="34" charset="0"/>
              </a:rPr>
              <a:t>Art. 59 –Transferul titularului DIIRTA</a:t>
            </a:r>
            <a:endParaRPr lang="en-US" sz="31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8435975" cy="554955"/>
          </a:xfrm>
        </p:spPr>
        <p:txBody>
          <a:bodyPr>
            <a:normAutofit/>
          </a:bodyPr>
          <a:lstStyle/>
          <a:p>
            <a:pPr algn="ctr" eaLnBrk="1" fontAlgn="auto" hangingPunct="1">
              <a:spcAft>
                <a:spcPts val="0"/>
              </a:spcAft>
              <a:defRPr/>
            </a:pPr>
            <a:r>
              <a:rPr lang="ro-RO" sz="2400" b="1" dirty="0" smtClean="0"/>
              <a:t>Constituirea posturilor didactice/catedrelor</a:t>
            </a:r>
            <a:endParaRPr lang="ro-RO" sz="2400" b="1" dirty="0">
              <a:solidFill>
                <a:schemeClr val="tx2">
                  <a:satMod val="200000"/>
                </a:schemeClr>
              </a:solidFill>
            </a:endParaRPr>
          </a:p>
        </p:txBody>
      </p:sp>
      <p:sp>
        <p:nvSpPr>
          <p:cNvPr id="15363" name="Content Placeholder 2"/>
          <p:cNvSpPr>
            <a:spLocks noGrp="1"/>
          </p:cNvSpPr>
          <p:nvPr>
            <p:ph idx="1"/>
          </p:nvPr>
        </p:nvSpPr>
        <p:spPr>
          <a:xfrm>
            <a:off x="323850" y="1773238"/>
            <a:ext cx="8569325" cy="4895850"/>
          </a:xfrm>
        </p:spPr>
        <p:txBody>
          <a:bodyPr>
            <a:normAutofit/>
          </a:bodyPr>
          <a:lstStyle/>
          <a:p>
            <a:pPr algn="just">
              <a:buFont typeface="Wingdings" pitchFamily="2" charset="2"/>
              <a:buNone/>
            </a:pPr>
            <a:r>
              <a:rPr lang="ro-RO" sz="2000" dirty="0" smtClean="0">
                <a:latin typeface="+mj-lt"/>
              </a:rPr>
              <a:t>Art. 6. – (1) Constituirea posturilor didactice/catedrelor din învăţământul preuniversitar se realizează pe baza normativelor în vigoare privind formaţiunile de studiu, a planurilor de şcolarizare propuse de unităţile de învăţământ şi a planurilor-cadru de învăţământ aflate în vigoare, în concordanţă cu norma didactică de predare-învăţare-evaluare stabilită conform </a:t>
            </a:r>
            <a:r>
              <a:rPr lang="ro-RO" sz="2000" i="1" dirty="0" smtClean="0">
                <a:latin typeface="+mj-lt"/>
              </a:rPr>
              <a:t>art. 262 alin. (3) din Legea educaţiei naţionale nr. 1/2011</a:t>
            </a:r>
            <a:r>
              <a:rPr lang="ro-RO" sz="2000" dirty="0" smtClean="0">
                <a:latin typeface="+mj-lt"/>
              </a:rPr>
              <a:t>.</a:t>
            </a:r>
          </a:p>
          <a:p>
            <a:pPr algn="just">
              <a:buFont typeface="Wingdings" pitchFamily="2" charset="2"/>
              <a:buNone/>
            </a:pPr>
            <a:r>
              <a:rPr lang="ro-RO" sz="2000" dirty="0" smtClean="0">
                <a:latin typeface="+mj-lt"/>
              </a:rPr>
              <a:t>		(2) Activitatea personalului didactic de predare este stabilită conform </a:t>
            </a:r>
            <a:r>
              <a:rPr lang="ro-RO" sz="2000" i="1" dirty="0" smtClean="0">
                <a:latin typeface="+mj-lt"/>
              </a:rPr>
              <a:t>art. 262 alin. (1)-(2) din Legea educaţiei naţionale nr. 1/2011</a:t>
            </a:r>
            <a:r>
              <a:rPr lang="ro-RO" sz="2000" dirty="0" smtClean="0">
                <a:latin typeface="+mj-lt"/>
              </a:rPr>
              <a:t>.</a:t>
            </a: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7</a:t>
            </a:fld>
            <a:endParaRPr lang="ro-RO"/>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251520" y="836712"/>
            <a:ext cx="8892480" cy="5487888"/>
          </a:xfrm>
        </p:spPr>
        <p:txBody>
          <a:bodyPr>
            <a:noAutofit/>
          </a:bodyPr>
          <a:lstStyle/>
          <a:p>
            <a:pPr eaLnBrk="1" hangingPunct="1">
              <a:lnSpc>
                <a:spcPct val="80000"/>
              </a:lnSpc>
            </a:pPr>
            <a:r>
              <a:rPr lang="ro-RO" sz="2000" dirty="0" smtClean="0">
                <a:latin typeface="Calibri" pitchFamily="34" charset="0"/>
              </a:rPr>
              <a:t>constituirea normei se face la nivelul UPJ : </a:t>
            </a:r>
          </a:p>
          <a:p>
            <a:pPr lvl="1">
              <a:lnSpc>
                <a:spcPct val="80000"/>
              </a:lnSpc>
            </a:pPr>
            <a:r>
              <a:rPr lang="ro-RO" sz="2000" b="1" dirty="0" smtClean="0">
                <a:latin typeface="+mj-lt"/>
              </a:rPr>
              <a:t>Art. 27. </a:t>
            </a:r>
            <a:r>
              <a:rPr lang="ro-RO" sz="2000" dirty="0" smtClean="0">
                <a:latin typeface="+mj-lt"/>
              </a:rPr>
              <a:t>- (1) În unităţile de învăţământ preuniversitar </a:t>
            </a:r>
            <a:r>
              <a:rPr lang="ro-RO" sz="2000" b="1" dirty="0" smtClean="0">
                <a:latin typeface="+mj-lt"/>
              </a:rPr>
              <a:t>încadrarea</a:t>
            </a:r>
            <a:r>
              <a:rPr lang="ro-RO" sz="2000" dirty="0" smtClean="0">
                <a:latin typeface="+mj-lt"/>
              </a:rPr>
              <a:t> personalului didactic titular </a:t>
            </a:r>
            <a:r>
              <a:rPr lang="ro-RO" sz="2000" b="1" dirty="0" smtClean="0">
                <a:latin typeface="+mj-lt"/>
              </a:rPr>
              <a:t>se realizează de directorul unităţii de învăţământ</a:t>
            </a:r>
            <a:r>
              <a:rPr lang="ro-RO" sz="2000" dirty="0" smtClean="0">
                <a:latin typeface="+mj-lt"/>
              </a:rPr>
              <a:t>, în baza documentelor de </a:t>
            </a:r>
            <a:r>
              <a:rPr lang="ro-RO" sz="2000" b="1" dirty="0" smtClean="0">
                <a:latin typeface="+mj-lt"/>
              </a:rPr>
              <a:t>numire/transfer/repartizare</a:t>
            </a:r>
            <a:r>
              <a:rPr lang="ro-RO" sz="2000" dirty="0" smtClean="0">
                <a:latin typeface="+mj-lt"/>
              </a:rPr>
              <a:t>, cu respectarea prevederilor </a:t>
            </a:r>
            <a:r>
              <a:rPr lang="ro-RO" sz="2000" i="1" dirty="0" smtClean="0">
                <a:latin typeface="+mj-lt"/>
              </a:rPr>
              <a:t>art. 8 alin. (1) din prezenta Metodologie</a:t>
            </a:r>
            <a:r>
              <a:rPr lang="ro-RO" sz="2000" dirty="0" smtClean="0">
                <a:latin typeface="+mj-lt"/>
              </a:rPr>
              <a:t> şi a principiului privind continuitatea activităţii didactice de predare la aceleaşi clase sau grupe de elevi</a:t>
            </a:r>
            <a:r>
              <a:rPr lang="ro-RO" sz="2000" b="1" dirty="0" smtClean="0">
                <a:latin typeface="+mj-lt"/>
              </a:rPr>
              <a:t>;</a:t>
            </a:r>
          </a:p>
          <a:p>
            <a:pPr lvl="1" eaLnBrk="1" hangingPunct="1">
              <a:lnSpc>
                <a:spcPct val="80000"/>
              </a:lnSpc>
            </a:pPr>
            <a:r>
              <a:rPr lang="ro-RO" sz="2000" b="1" dirty="0" smtClean="0">
                <a:latin typeface="Calibri" pitchFamily="34" charset="0"/>
              </a:rPr>
              <a:t>cu ore la alte discipline pe care poate să le predea la nivelul UPJ;</a:t>
            </a:r>
          </a:p>
          <a:p>
            <a:pPr lvl="1" eaLnBrk="1" hangingPunct="1">
              <a:lnSpc>
                <a:spcPct val="80000"/>
              </a:lnSpc>
            </a:pPr>
            <a:r>
              <a:rPr lang="ro-RO" sz="2000" b="1" dirty="0" smtClean="0">
                <a:latin typeface="Calibri" pitchFamily="34" charset="0"/>
              </a:rPr>
              <a:t>cu activităţi de educaţie complementare procesului de învăţământ – </a:t>
            </a:r>
            <a:r>
              <a:rPr lang="ro-RO" sz="2000" b="1" i="1" dirty="0" smtClean="0">
                <a:latin typeface="Calibri" pitchFamily="34" charset="0"/>
              </a:rPr>
              <a:t>conform 263-3 din LEN.</a:t>
            </a:r>
            <a:endParaRPr lang="ro-RO" sz="2000" b="1" dirty="0" smtClean="0">
              <a:latin typeface="Calibri" pitchFamily="34" charset="0"/>
            </a:endParaRPr>
          </a:p>
          <a:p>
            <a:pPr eaLnBrk="1" hangingPunct="1">
              <a:lnSpc>
                <a:spcPct val="80000"/>
              </a:lnSpc>
            </a:pPr>
            <a:r>
              <a:rPr lang="ro-RO" sz="2000" dirty="0" smtClean="0">
                <a:latin typeface="Calibri" pitchFamily="34" charset="0"/>
              </a:rPr>
              <a:t>pentru un cadru didactic titular se poate menţine norma de predare-învăţare-evaluare constituită în întregime din activităţi de educaţie, complementare procesului de învăţământ, pentru o perioadă de un an şcolar, cu posibilităţi de prelungire, cu acordul CA al UPJ, pentru încă cel mult doi ani şcolari consecutivi;</a:t>
            </a:r>
          </a:p>
          <a:p>
            <a:pPr eaLnBrk="1" hangingPunct="1">
              <a:lnSpc>
                <a:spcPct val="80000"/>
              </a:lnSpc>
            </a:pPr>
            <a:r>
              <a:rPr lang="ro-RO" sz="2000" b="1" dirty="0" smtClean="0">
                <a:latin typeface="Calibri" pitchFamily="34" charset="0"/>
              </a:rPr>
              <a:t>acordul cadrului didactic se exprimă în scris, prin cererea pentru constituirea normei conform art. 31 sau a art. 32;</a:t>
            </a:r>
          </a:p>
          <a:p>
            <a:pPr eaLnBrk="1" hangingPunct="1">
              <a:lnSpc>
                <a:spcPct val="80000"/>
              </a:lnSpc>
            </a:pPr>
            <a:r>
              <a:rPr lang="ro-RO" sz="2000" dirty="0" smtClean="0">
                <a:latin typeface="Calibri" pitchFamily="34" charset="0"/>
              </a:rPr>
              <a:t>în baza CA al UPJ, </a:t>
            </a:r>
            <a:r>
              <a:rPr lang="ro-RO" sz="2000" b="1" dirty="0" smtClean="0">
                <a:latin typeface="Calibri" pitchFamily="34" charset="0"/>
              </a:rPr>
              <a:t>directorul emite decizia de constituire normă</a:t>
            </a:r>
            <a:r>
              <a:rPr lang="ro-RO" sz="2000" dirty="0" smtClean="0">
                <a:latin typeface="Calibri" pitchFamily="34" charset="0"/>
              </a:rPr>
              <a:t>, după care încheie act adiţional la contractul de muncă;</a:t>
            </a:r>
          </a:p>
          <a:p>
            <a:pPr eaLnBrk="1" hangingPunct="1">
              <a:lnSpc>
                <a:spcPct val="80000"/>
              </a:lnSpc>
            </a:pPr>
            <a:r>
              <a:rPr lang="ro-RO" sz="2000" dirty="0" smtClean="0">
                <a:latin typeface="Calibri" pitchFamily="34" charset="0"/>
              </a:rPr>
              <a:t>Art. 34 stabileşte cadrele didactice titulare care sunt vizate de aplicarea cu prioritate a art. 31 sau 33, întâi criterii, pe urmă Anexa nr. 2 la Mobilitate.</a:t>
            </a:r>
          </a:p>
        </p:txBody>
      </p:sp>
      <p:sp>
        <p:nvSpPr>
          <p:cNvPr id="5" name="Title 1"/>
          <p:cNvSpPr>
            <a:spLocks noGrp="1"/>
          </p:cNvSpPr>
          <p:nvPr>
            <p:ph type="title"/>
          </p:nvPr>
        </p:nvSpPr>
        <p:spPr>
          <a:xfrm>
            <a:off x="395536" y="188640"/>
            <a:ext cx="8229600" cy="506320"/>
          </a:xfrm>
        </p:spPr>
        <p:txBody>
          <a:bodyPr>
            <a:normAutofit/>
          </a:bodyPr>
          <a:lstStyle/>
          <a:p>
            <a:pPr algn="ctr" eaLnBrk="1" fontAlgn="auto" hangingPunct="1">
              <a:spcAft>
                <a:spcPts val="0"/>
              </a:spcAft>
              <a:defRPr/>
            </a:pPr>
            <a:r>
              <a:rPr lang="ro-RO" sz="2400" b="1" dirty="0" smtClean="0"/>
              <a:t>Constituirea posturilor didactice/catedrelor</a:t>
            </a:r>
            <a:endParaRPr lang="ro-RO" sz="2400" b="1" dirty="0">
              <a:solidFill>
                <a:schemeClr val="tx2">
                  <a:satMod val="200000"/>
                </a:schemeClr>
              </a:solidFill>
            </a:endParaRPr>
          </a:p>
        </p:txBody>
      </p:sp>
      <p:sp>
        <p:nvSpPr>
          <p:cNvPr id="6" name="Slide Number Placeholder 5"/>
          <p:cNvSpPr>
            <a:spLocks noGrp="1"/>
          </p:cNvSpPr>
          <p:nvPr>
            <p:ph type="sldNum" sz="quarter" idx="12"/>
          </p:nvPr>
        </p:nvSpPr>
        <p:spPr/>
        <p:txBody>
          <a:bodyPr/>
          <a:lstStyle/>
          <a:p>
            <a:pPr>
              <a:defRPr/>
            </a:pPr>
            <a:fld id="{8DB725A0-80AF-4BE8-9246-2A26E494714D}" type="slidenum">
              <a:rPr lang="ro-RO" smtClean="0"/>
              <a:pPr>
                <a:defRPr/>
              </a:pPr>
              <a:t>8</a:t>
            </a:fld>
            <a:endParaRPr lang="ro-RO"/>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435975" cy="842987"/>
          </a:xfrm>
        </p:spPr>
        <p:txBody>
          <a:bodyPr wrap="square" lIns="91440" tIns="45720" rIns="91440" bIns="45720" numCol="1" anchorCtr="0" compatLnSpc="1">
            <a:prstTxWarp prst="textNoShape">
              <a:avLst/>
            </a:prstTxWarp>
            <a:normAutofit/>
          </a:bodyPr>
          <a:lstStyle/>
          <a:p>
            <a:pPr algn="ctr" eaLnBrk="1" hangingPunct="1"/>
            <a:r>
              <a:rPr lang="ro-RO" sz="2200" b="1" dirty="0" smtClean="0"/>
              <a:t>Norma didactică cuprinde ore prevăzute în planul de învăţământ la disciplinele corespunzătoare specializării sau specializărilor înscrise pe:</a:t>
            </a:r>
          </a:p>
        </p:txBody>
      </p:sp>
      <p:sp>
        <p:nvSpPr>
          <p:cNvPr id="16387" name="Content Placeholder 2"/>
          <p:cNvSpPr>
            <a:spLocks noGrp="1"/>
          </p:cNvSpPr>
          <p:nvPr>
            <p:ph idx="1"/>
          </p:nvPr>
        </p:nvSpPr>
        <p:spPr>
          <a:xfrm>
            <a:off x="323850" y="1196752"/>
            <a:ext cx="8569325" cy="5472336"/>
          </a:xfrm>
        </p:spPr>
        <p:txBody>
          <a:bodyPr>
            <a:normAutofit/>
          </a:bodyPr>
          <a:lstStyle/>
          <a:p>
            <a:pPr algn="just" eaLnBrk="1" hangingPunct="1">
              <a:spcBef>
                <a:spcPts val="0"/>
              </a:spcBef>
            </a:pPr>
            <a:r>
              <a:rPr lang="ro-RO" sz="2000" dirty="0" smtClean="0">
                <a:latin typeface="+mj-lt"/>
              </a:rPr>
              <a:t>diploma/diplomele de licenţă sau de absolvire;</a:t>
            </a:r>
          </a:p>
          <a:p>
            <a:pPr algn="just" eaLnBrk="1" hangingPunct="1">
              <a:spcBef>
                <a:spcPts val="0"/>
              </a:spcBef>
            </a:pPr>
            <a:r>
              <a:rPr lang="ro-RO" sz="2000" dirty="0" smtClean="0">
                <a:latin typeface="+mj-lt"/>
              </a:rPr>
              <a:t>diploma/diplomele de absolvire a ciclului II de studii universitare de masterat;</a:t>
            </a:r>
          </a:p>
          <a:p>
            <a:pPr algn="just" eaLnBrk="1" hangingPunct="1">
              <a:spcBef>
                <a:spcPts val="0"/>
              </a:spcBef>
            </a:pPr>
            <a:r>
              <a:rPr lang="ro-RO" sz="2000" dirty="0" smtClean="0">
                <a:latin typeface="+mj-lt"/>
              </a:rPr>
              <a:t>diploma de absolvire a unor programe de conversie profesională pentru dobândirea unei noi specializări şi/sau ocuparea de noi funcţii didactice;</a:t>
            </a:r>
          </a:p>
          <a:p>
            <a:pPr algn="just">
              <a:spcBef>
                <a:spcPts val="0"/>
              </a:spcBef>
            </a:pPr>
            <a:r>
              <a:rPr lang="ro-RO" sz="2000" dirty="0" smtClean="0">
                <a:latin typeface="+mj-lt"/>
              </a:rPr>
              <a:t>diploma/diplomele/certificatul/certificatele de absolvire a unor cursuri postuniversitare, cu durata de cel puţin un an şi jumătate, aprobate de Ministerul Educaţiei, Cercetării, Tineretului şi Sportului - studii aprofundate, studii academice postuniversitare, studii postuniversitare de specializare, în profilul postului;</a:t>
            </a:r>
          </a:p>
          <a:p>
            <a:pPr algn="just">
              <a:spcBef>
                <a:spcPts val="0"/>
              </a:spcBef>
            </a:pPr>
            <a:r>
              <a:rPr lang="ro-RO" sz="2000" dirty="0" smtClean="0">
                <a:latin typeface="+mj-lt"/>
              </a:rPr>
              <a:t>certificatul de absolvire a unui modul de minimum 90 de credite transferabile care atestă obţinerea de competenţe de predare a unei discipline din domeniul fundamental aferent domeniului de specializare înscris pe diplomă.</a:t>
            </a:r>
            <a:r>
              <a:rPr lang="ro-RO" sz="2000" b="1" dirty="0" smtClean="0">
                <a:latin typeface="+mj-lt"/>
              </a:rPr>
              <a:t> </a:t>
            </a:r>
          </a:p>
          <a:p>
            <a:pPr algn="just">
              <a:spcBef>
                <a:spcPts val="0"/>
              </a:spcBef>
              <a:buNone/>
            </a:pPr>
            <a:r>
              <a:rPr lang="ro-RO" sz="2000" dirty="0" smtClean="0">
                <a:latin typeface="+mj-lt"/>
              </a:rPr>
              <a:t>		</a:t>
            </a:r>
            <a:r>
              <a:rPr lang="ro-RO" sz="2000" b="1" dirty="0" smtClean="0">
                <a:latin typeface="+mj-lt"/>
              </a:rPr>
              <a:t>Prin excepţie, în norma didactică predare-învăţare-evaluare se pot include şi ore la disciplinele stabilite prin prezenta </a:t>
            </a:r>
            <a:r>
              <a:rPr lang="ro-RO" sz="2000" b="1" i="1" dirty="0" smtClean="0">
                <a:latin typeface="+mj-lt"/>
              </a:rPr>
              <a:t>Metodologie</a:t>
            </a:r>
            <a:r>
              <a:rPr lang="ro-RO" sz="2000" b="1" dirty="0" smtClean="0">
                <a:latin typeface="+mj-lt"/>
              </a:rPr>
              <a:t>, cu menţinerea drepturilor salariale.</a:t>
            </a:r>
          </a:p>
          <a:p>
            <a:pPr algn="just" eaLnBrk="1" hangingPunct="1">
              <a:spcBef>
                <a:spcPts val="0"/>
              </a:spcBef>
            </a:pPr>
            <a:endParaRPr lang="ro-RO" sz="2000" dirty="0" smtClean="0">
              <a:latin typeface="+mj-lt"/>
            </a:endParaRPr>
          </a:p>
        </p:txBody>
      </p:sp>
      <p:sp>
        <p:nvSpPr>
          <p:cNvPr id="4" name="Slide Number Placeholder 3"/>
          <p:cNvSpPr>
            <a:spLocks noGrp="1"/>
          </p:cNvSpPr>
          <p:nvPr>
            <p:ph type="sldNum" sz="quarter" idx="12"/>
          </p:nvPr>
        </p:nvSpPr>
        <p:spPr/>
        <p:txBody>
          <a:bodyPr/>
          <a:lstStyle/>
          <a:p>
            <a:pPr>
              <a:defRPr/>
            </a:pPr>
            <a:fld id="{8DB725A0-80AF-4BE8-9246-2A26E494714D}" type="slidenum">
              <a:rPr lang="ro-RO" smtClean="0"/>
              <a:pPr>
                <a:defRPr/>
              </a:pPr>
              <a:t>9</a:t>
            </a:fld>
            <a:endParaRPr lang="ro-RO"/>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1489</TotalTime>
  <Words>7820</Words>
  <Application>Microsoft Office PowerPoint</Application>
  <PresentationFormat>On-screen Show (4:3)</PresentationFormat>
  <Paragraphs>1116</Paragraphs>
  <Slides>37</Slides>
  <Notes>4</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Flow</vt:lpstr>
      <vt:lpstr>Metodologie-cadru  privind mobilitatea personalului didactic din învăţământul preuniversitar în anul şcolar 2012-2013 extras</vt:lpstr>
      <vt:lpstr>Etapele de mobilitate a personalului didactic din învăţământul preuniversitar sunt:</vt:lpstr>
      <vt:lpstr>Etapele de mobilitate a personalului didactic din învăţământul preuniversitar sunt:</vt:lpstr>
      <vt:lpstr>Etapele de mobilitate a personalului didactic din învăţământul preuniversitar sunt:</vt:lpstr>
      <vt:lpstr>PowerPoint Presentation</vt:lpstr>
      <vt:lpstr> Art. 59 –Transferul titularului DIIRTA</vt:lpstr>
      <vt:lpstr>Constituirea posturilor didactice/catedrelor</vt:lpstr>
      <vt:lpstr>Constituirea posturilor didactice/catedrelor</vt:lpstr>
      <vt:lpstr>Norma didactică cuprinde ore prevăzute în planul de învăţământ la disciplinele corespunzătoare specializării sau specializărilor înscrise pe:</vt:lpstr>
      <vt:lpstr>Principiul continuităţii activităţii didactice de predare la aceleaşi clase sau grupe</vt:lpstr>
      <vt:lpstr>PowerPoint Presentation</vt:lpstr>
      <vt:lpstr>Art. 35-38, 51(4), 111(11) – Proiectul de încadrare al UPJ pe 2012-2013</vt:lpstr>
      <vt:lpstr>Completarea normei didactice conform art. 31-34 din metodologie</vt:lpstr>
      <vt:lpstr>Completarea normei didactice conform art. 31-34 din metodologie</vt:lpstr>
      <vt:lpstr>Completarea normei didactice conform art. 31-34 din metodologie</vt:lpstr>
      <vt:lpstr>Completarea normei didactice conform art. 31-34 din metodologie</vt:lpstr>
      <vt:lpstr>Art. 46 – Stabilirea titularilor care vor intra în RTA</vt:lpstr>
      <vt:lpstr> Art. 46 – Calendarul RTA</vt:lpstr>
      <vt:lpstr>Art. 47-49 – Condiţii specifice pentru RTA în şedinţa publică</vt:lpstr>
      <vt:lpstr>Art. 57 – Ordine de rezolvare a RTA în şedinţa publică</vt:lpstr>
      <vt:lpstr>Art.53, 57(1a) – Transfer consimţit</vt:lpstr>
      <vt:lpstr>Art. 62-63 – Titularizarea prin LEN, art. 253</vt:lpstr>
      <vt:lpstr>Art. 62-63 – Titularizarea prin LEN, art. 253</vt:lpstr>
      <vt:lpstr>VI-I – Concursul pentru ocuparea posturilor/ catedrelor declarate vacante/ rezervate în UPJ</vt:lpstr>
      <vt:lpstr>VI-I – Concursul pentru ocuparea posturilor/ catedrelor declarate vacante/ rezervate în UPJ</vt:lpstr>
      <vt:lpstr>VI-I – Concursul pentru ocuparea posturilor/ catedrelor declarate vacante/ rezervate în UPJ</vt:lpstr>
      <vt:lpstr>Art. 111(6-9) - Continuitatea “suplinitorilor” pe post. Calendar</vt:lpstr>
      <vt:lpstr>Lista posturilor publicate pentru concurs</vt:lpstr>
      <vt:lpstr>Lista posturilor publicate pentru concurs</vt:lpstr>
      <vt:lpstr>Concursul de ocupare a posturilor. Calendar</vt:lpstr>
      <vt:lpstr>Concursul de ocupare a posturilor. Calendar</vt:lpstr>
      <vt:lpstr>Concursul de ocupare a posturilor. Calendar</vt:lpstr>
      <vt:lpstr>Art. 141-143 – Completarea normei titularului de sistem (cele rămase pentru că cele mai multe au fost realizate încă de la întocmirea PÎ)</vt:lpstr>
      <vt:lpstr>Art. 144-155 – Repartizarea candidaţilor rămaşi nerepartizaţi</vt:lpstr>
      <vt:lpstr>Art. 144-155 – Repartizarea candidaţilor rămaşi nerepartizaţi</vt:lpstr>
      <vt:lpstr>Completare de catedră şi candidaţi nerepartizaţi. Calendar</vt:lpstr>
      <vt:lpstr>ABREVIERI ȘI PRESCURTĂRI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Metodologie-cadru  privind mobilitatea personalului didactic din învăţământul preuniversitar în anul şcolar 2012-2013</dc:title>
  <dc:creator>Kalimino</dc:creator>
  <cp:lastModifiedBy>User1</cp:lastModifiedBy>
  <cp:revision>137</cp:revision>
  <dcterms:created xsi:type="dcterms:W3CDTF">2011-11-02T18:18:29Z</dcterms:created>
  <dcterms:modified xsi:type="dcterms:W3CDTF">2012-01-26T07:04:56Z</dcterms:modified>
</cp:coreProperties>
</file>