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22"/>
  </p:notesMasterIdLst>
  <p:handoutMasterIdLst>
    <p:handoutMasterId r:id="rId23"/>
  </p:handoutMasterIdLst>
  <p:sldIdLst>
    <p:sldId id="256" r:id="rId2"/>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Lst>
  <p:sldSz cx="9144000" cy="6858000" type="screen4x3"/>
  <p:notesSz cx="7010400" cy="9296400"/>
  <p:defaultTextStyle>
    <a:defPPr>
      <a:defRPr lang="en-US"/>
    </a:defPPr>
    <a:lvl1pPr algn="l" rtl="0" fontAlgn="base">
      <a:spcBef>
        <a:spcPct val="20000"/>
      </a:spcBef>
      <a:spcAft>
        <a:spcPct val="0"/>
      </a:spcAft>
      <a:buClr>
        <a:schemeClr val="accent2"/>
      </a:buClr>
      <a:buSzPct val="70000"/>
      <a:buFont typeface="Wingdings" pitchFamily="2" charset="2"/>
      <a:buChar char="l"/>
      <a:defRPr sz="2600" kern="1200">
        <a:solidFill>
          <a:schemeClr val="tx1"/>
        </a:solidFill>
        <a:latin typeface="Arial" charset="0"/>
        <a:ea typeface="+mn-ea"/>
        <a:cs typeface="+mn-cs"/>
      </a:defRPr>
    </a:lvl1pPr>
    <a:lvl2pPr marL="457200" algn="l" rtl="0" fontAlgn="base">
      <a:spcBef>
        <a:spcPct val="20000"/>
      </a:spcBef>
      <a:spcAft>
        <a:spcPct val="0"/>
      </a:spcAft>
      <a:buClr>
        <a:schemeClr val="accent2"/>
      </a:buClr>
      <a:buSzPct val="70000"/>
      <a:buFont typeface="Wingdings" pitchFamily="2" charset="2"/>
      <a:buChar char="l"/>
      <a:defRPr sz="2600" kern="1200">
        <a:solidFill>
          <a:schemeClr val="tx1"/>
        </a:solidFill>
        <a:latin typeface="Arial" charset="0"/>
        <a:ea typeface="+mn-ea"/>
        <a:cs typeface="+mn-cs"/>
      </a:defRPr>
    </a:lvl2pPr>
    <a:lvl3pPr marL="914400" algn="l" rtl="0" fontAlgn="base">
      <a:spcBef>
        <a:spcPct val="20000"/>
      </a:spcBef>
      <a:spcAft>
        <a:spcPct val="0"/>
      </a:spcAft>
      <a:buClr>
        <a:schemeClr val="accent2"/>
      </a:buClr>
      <a:buSzPct val="70000"/>
      <a:buFont typeface="Wingdings" pitchFamily="2" charset="2"/>
      <a:buChar char="l"/>
      <a:defRPr sz="2600" kern="1200">
        <a:solidFill>
          <a:schemeClr val="tx1"/>
        </a:solidFill>
        <a:latin typeface="Arial" charset="0"/>
        <a:ea typeface="+mn-ea"/>
        <a:cs typeface="+mn-cs"/>
      </a:defRPr>
    </a:lvl3pPr>
    <a:lvl4pPr marL="1371600" algn="l" rtl="0" fontAlgn="base">
      <a:spcBef>
        <a:spcPct val="20000"/>
      </a:spcBef>
      <a:spcAft>
        <a:spcPct val="0"/>
      </a:spcAft>
      <a:buClr>
        <a:schemeClr val="accent2"/>
      </a:buClr>
      <a:buSzPct val="70000"/>
      <a:buFont typeface="Wingdings" pitchFamily="2" charset="2"/>
      <a:buChar char="l"/>
      <a:defRPr sz="2600" kern="1200">
        <a:solidFill>
          <a:schemeClr val="tx1"/>
        </a:solidFill>
        <a:latin typeface="Arial" charset="0"/>
        <a:ea typeface="+mn-ea"/>
        <a:cs typeface="+mn-cs"/>
      </a:defRPr>
    </a:lvl4pPr>
    <a:lvl5pPr marL="1828800" algn="l" rtl="0" fontAlgn="base">
      <a:spcBef>
        <a:spcPct val="20000"/>
      </a:spcBef>
      <a:spcAft>
        <a:spcPct val="0"/>
      </a:spcAft>
      <a:buClr>
        <a:schemeClr val="accent2"/>
      </a:buClr>
      <a:buSzPct val="70000"/>
      <a:buFont typeface="Wingdings" pitchFamily="2" charset="2"/>
      <a:buChar char="l"/>
      <a:defRPr sz="2600" kern="1200">
        <a:solidFill>
          <a:schemeClr val="tx1"/>
        </a:solidFill>
        <a:latin typeface="Arial" charset="0"/>
        <a:ea typeface="+mn-ea"/>
        <a:cs typeface="+mn-cs"/>
      </a:defRPr>
    </a:lvl5pPr>
    <a:lvl6pPr marL="2286000" algn="l" defTabSz="914400" rtl="0" eaLnBrk="1" latinLnBrk="0" hangingPunct="1">
      <a:defRPr sz="2600" kern="1200">
        <a:solidFill>
          <a:schemeClr val="tx1"/>
        </a:solidFill>
        <a:latin typeface="Arial" charset="0"/>
        <a:ea typeface="+mn-ea"/>
        <a:cs typeface="+mn-cs"/>
      </a:defRPr>
    </a:lvl6pPr>
    <a:lvl7pPr marL="2743200" algn="l" defTabSz="914400" rtl="0" eaLnBrk="1" latinLnBrk="0" hangingPunct="1">
      <a:defRPr sz="2600" kern="1200">
        <a:solidFill>
          <a:schemeClr val="tx1"/>
        </a:solidFill>
        <a:latin typeface="Arial" charset="0"/>
        <a:ea typeface="+mn-ea"/>
        <a:cs typeface="+mn-cs"/>
      </a:defRPr>
    </a:lvl7pPr>
    <a:lvl8pPr marL="3200400" algn="l" defTabSz="914400" rtl="0" eaLnBrk="1" latinLnBrk="0" hangingPunct="1">
      <a:defRPr sz="2600" kern="1200">
        <a:solidFill>
          <a:schemeClr val="tx1"/>
        </a:solidFill>
        <a:latin typeface="Arial" charset="0"/>
        <a:ea typeface="+mn-ea"/>
        <a:cs typeface="+mn-cs"/>
      </a:defRPr>
    </a:lvl8pPr>
    <a:lvl9pPr marL="3657600" algn="l" defTabSz="914400" rtl="0" eaLnBrk="1" latinLnBrk="0" hangingPunct="1">
      <a:defRPr sz="2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E7F4"/>
    <a:srgbClr val="F6869E"/>
    <a:srgbClr val="B94917"/>
    <a:srgbClr val="000066"/>
    <a:srgbClr val="F3B99F"/>
    <a:srgbClr val="893611"/>
    <a:srgbClr val="A44114"/>
    <a:srgbClr val="FF6600"/>
    <a:srgbClr val="000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66" autoAdjust="0"/>
    <p:restoredTop sz="93019" autoAdjust="0"/>
  </p:normalViewPr>
  <p:slideViewPr>
    <p:cSldViewPr>
      <p:cViewPr varScale="1">
        <p:scale>
          <a:sx n="70" d="100"/>
          <a:sy n="70" d="100"/>
        </p:scale>
        <p:origin x="-1266"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2808"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defTabSz="931863">
              <a:spcBef>
                <a:spcPct val="0"/>
              </a:spcBef>
              <a:buClrTx/>
              <a:buSzTx/>
              <a:buFontTx/>
              <a:buNone/>
              <a:defRPr sz="1200"/>
            </a:lvl1pPr>
          </a:lstStyle>
          <a:p>
            <a:endParaRPr lang="en-US"/>
          </a:p>
        </p:txBody>
      </p:sp>
      <p:sp>
        <p:nvSpPr>
          <p:cNvPr id="34819" name="Rectangle 3"/>
          <p:cNvSpPr>
            <a:spLocks noGrp="1" noChangeArrowheads="1"/>
          </p:cNvSpPr>
          <p:nvPr>
            <p:ph type="dt" sz="quarter"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defTabSz="931863">
              <a:spcBef>
                <a:spcPct val="0"/>
              </a:spcBef>
              <a:buClrTx/>
              <a:buSzTx/>
              <a:buFontTx/>
              <a:buNone/>
              <a:defRPr sz="1200"/>
            </a:lvl1pPr>
          </a:lstStyle>
          <a:p>
            <a:endParaRPr lang="en-US"/>
          </a:p>
        </p:txBody>
      </p:sp>
      <p:sp>
        <p:nvSpPr>
          <p:cNvPr id="34820" name="Rectangle 4"/>
          <p:cNvSpPr>
            <a:spLocks noGrp="1" noChangeArrowheads="1"/>
          </p:cNvSpPr>
          <p:nvPr>
            <p:ph type="ftr" sz="quarter" idx="2"/>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defTabSz="931863">
              <a:spcBef>
                <a:spcPct val="0"/>
              </a:spcBef>
              <a:buClrTx/>
              <a:buSzTx/>
              <a:buFontTx/>
              <a:buNone/>
              <a:defRPr sz="1200"/>
            </a:lvl1pPr>
          </a:lstStyle>
          <a:p>
            <a:endParaRPr lang="en-US"/>
          </a:p>
        </p:txBody>
      </p:sp>
      <p:sp>
        <p:nvSpPr>
          <p:cNvPr id="34821" name="Rectangle 5"/>
          <p:cNvSpPr>
            <a:spLocks noGrp="1" noChangeArrowheads="1"/>
          </p:cNvSpPr>
          <p:nvPr>
            <p:ph type="sldNum" sz="quarter" idx="3"/>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defTabSz="931863">
              <a:spcBef>
                <a:spcPct val="0"/>
              </a:spcBef>
              <a:buClrTx/>
              <a:buSzTx/>
              <a:buFontTx/>
              <a:buNone/>
              <a:defRPr sz="1200"/>
            </a:lvl1pPr>
          </a:lstStyle>
          <a:p>
            <a:fld id="{103B860B-0473-4247-9E44-24886D271DCC}" type="slidenum">
              <a:rPr lang="en-US"/>
              <a:pPr/>
              <a:t>‹#›</a:t>
            </a:fld>
            <a:endParaRPr lang="en-US"/>
          </a:p>
        </p:txBody>
      </p:sp>
    </p:spTree>
    <p:extLst>
      <p:ext uri="{BB962C8B-B14F-4D97-AF65-F5344CB8AC3E}">
        <p14:creationId xmlns:p14="http://schemas.microsoft.com/office/powerpoint/2010/main" val="1226294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defTabSz="931863">
              <a:spcBef>
                <a:spcPct val="0"/>
              </a:spcBef>
              <a:buClrTx/>
              <a:buSzTx/>
              <a:buFontTx/>
              <a:buNone/>
              <a:defRPr sz="1200"/>
            </a:lvl1pPr>
          </a:lstStyle>
          <a:p>
            <a:endParaRPr lang="en-US"/>
          </a:p>
        </p:txBody>
      </p:sp>
      <p:sp>
        <p:nvSpPr>
          <p:cNvPr id="26627" name="Rectangle 3"/>
          <p:cNvSpPr>
            <a:spLocks noGrp="1" noChangeArrowheads="1"/>
          </p:cNvSpPr>
          <p:nvPr>
            <p:ph type="dt"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defTabSz="931863">
              <a:spcBef>
                <a:spcPct val="0"/>
              </a:spcBef>
              <a:buClrTx/>
              <a:buSzTx/>
              <a:buFontTx/>
              <a:buNone/>
              <a:defRPr sz="1200"/>
            </a:lvl1pPr>
          </a:lstStyle>
          <a:p>
            <a:endParaRPr lang="en-US"/>
          </a:p>
        </p:txBody>
      </p:sp>
      <p:sp>
        <p:nvSpPr>
          <p:cNvPr id="2662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6629" name="Rectangle 5"/>
          <p:cNvSpPr>
            <a:spLocks noGrp="1" noChangeArrowheads="1"/>
          </p:cNvSpPr>
          <p:nvPr>
            <p:ph type="body" sz="quarter" idx="3"/>
          </p:nvPr>
        </p:nvSpPr>
        <p:spPr bwMode="auto">
          <a:xfrm>
            <a:off x="701675" y="4416425"/>
            <a:ext cx="5607050" cy="418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30" name="Rectangle 6"/>
          <p:cNvSpPr>
            <a:spLocks noGrp="1" noChangeArrowheads="1"/>
          </p:cNvSpPr>
          <p:nvPr>
            <p:ph type="ftr" sz="quarter" idx="4"/>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defTabSz="931863">
              <a:spcBef>
                <a:spcPct val="0"/>
              </a:spcBef>
              <a:buClrTx/>
              <a:buSzTx/>
              <a:buFontTx/>
              <a:buNone/>
              <a:defRPr sz="1200"/>
            </a:lvl1pPr>
          </a:lstStyle>
          <a:p>
            <a:endParaRPr lang="en-US"/>
          </a:p>
        </p:txBody>
      </p:sp>
      <p:sp>
        <p:nvSpPr>
          <p:cNvPr id="26631" name="Rectangle 7"/>
          <p:cNvSpPr>
            <a:spLocks noGrp="1" noChangeArrowheads="1"/>
          </p:cNvSpPr>
          <p:nvPr>
            <p:ph type="sldNum" sz="quarter" idx="5"/>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defTabSz="931863">
              <a:spcBef>
                <a:spcPct val="0"/>
              </a:spcBef>
              <a:buClrTx/>
              <a:buSzTx/>
              <a:buFontTx/>
              <a:buNone/>
              <a:defRPr sz="1200"/>
            </a:lvl1pPr>
          </a:lstStyle>
          <a:p>
            <a:fld id="{339B3BA5-5D1D-463A-8796-BCA860816DB0}" type="slidenum">
              <a:rPr lang="en-US"/>
              <a:pPr/>
              <a:t>‹#›</a:t>
            </a:fld>
            <a:endParaRPr lang="en-US"/>
          </a:p>
        </p:txBody>
      </p:sp>
    </p:spTree>
    <p:extLst>
      <p:ext uri="{BB962C8B-B14F-4D97-AF65-F5344CB8AC3E}">
        <p14:creationId xmlns:p14="http://schemas.microsoft.com/office/powerpoint/2010/main" val="149227192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4AC418-DE65-4AC5-BF34-EADCC02BA2F4}" type="slidenum">
              <a:rPr lang="en-US"/>
              <a:pPr/>
              <a:t>1</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7106" name="Line 2"/>
          <p:cNvSpPr>
            <a:spLocks noChangeShapeType="1"/>
          </p:cNvSpPr>
          <p:nvPr/>
        </p:nvSpPr>
        <p:spPr bwMode="auto">
          <a:xfrm>
            <a:off x="7315200" y="10668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07" name="Rectangle 3"/>
          <p:cNvSpPr>
            <a:spLocks noGrp="1" noChangeArrowheads="1"/>
          </p:cNvSpPr>
          <p:nvPr>
            <p:ph type="ctrTitle"/>
          </p:nvPr>
        </p:nvSpPr>
        <p:spPr>
          <a:xfrm>
            <a:off x="315913" y="466725"/>
            <a:ext cx="6781800" cy="2133600"/>
          </a:xfrm>
        </p:spPr>
        <p:txBody>
          <a:bodyPr/>
          <a:lstStyle>
            <a:lvl1pPr algn="r">
              <a:defRPr sz="4400"/>
            </a:lvl1pPr>
          </a:lstStyle>
          <a:p>
            <a:pPr lvl="0"/>
            <a:r>
              <a:rPr lang="en-US" altLang="en-US" noProof="0" smtClean="0"/>
              <a:t>Click to edit Master title style</a:t>
            </a:r>
          </a:p>
        </p:txBody>
      </p:sp>
      <p:sp>
        <p:nvSpPr>
          <p:cNvPr id="47108" name="Rectangle 4"/>
          <p:cNvSpPr>
            <a:spLocks noGrp="1" noChangeArrowheads="1"/>
          </p:cNvSpPr>
          <p:nvPr>
            <p:ph type="subTitle" idx="1"/>
          </p:nvPr>
        </p:nvSpPr>
        <p:spPr>
          <a:xfrm>
            <a:off x="849313" y="3049588"/>
            <a:ext cx="6248400" cy="2362200"/>
          </a:xfrm>
        </p:spPr>
        <p:txBody>
          <a:bodyPr/>
          <a:lstStyle>
            <a:lvl1pPr marL="0" indent="0" algn="r">
              <a:defRPr sz="2900"/>
            </a:lvl1pPr>
          </a:lstStyle>
          <a:p>
            <a:pPr lvl="0"/>
            <a:r>
              <a:rPr lang="en-US" altLang="en-US" noProof="0" smtClean="0"/>
              <a:t>Click to edit Master subtitle style</a:t>
            </a:r>
          </a:p>
        </p:txBody>
      </p:sp>
      <p:sp>
        <p:nvSpPr>
          <p:cNvPr id="47109" name="Rectangle 5"/>
          <p:cNvSpPr>
            <a:spLocks noGrp="1" noChangeArrowheads="1"/>
          </p:cNvSpPr>
          <p:nvPr>
            <p:ph type="dt" sz="half" idx="2"/>
          </p:nvPr>
        </p:nvSpPr>
        <p:spPr/>
        <p:txBody>
          <a:bodyPr/>
          <a:lstStyle>
            <a:lvl1pPr>
              <a:defRPr/>
            </a:lvl1pPr>
          </a:lstStyle>
          <a:p>
            <a:endParaRPr lang="en-US" altLang="en-US"/>
          </a:p>
        </p:txBody>
      </p:sp>
      <p:sp>
        <p:nvSpPr>
          <p:cNvPr id="47110" name="Rectangle 6"/>
          <p:cNvSpPr>
            <a:spLocks noGrp="1" noChangeArrowheads="1"/>
          </p:cNvSpPr>
          <p:nvPr>
            <p:ph type="ftr" sz="quarter" idx="3"/>
          </p:nvPr>
        </p:nvSpPr>
        <p:spPr/>
        <p:txBody>
          <a:bodyPr/>
          <a:lstStyle>
            <a:lvl1pPr>
              <a:defRPr/>
            </a:lvl1pPr>
          </a:lstStyle>
          <a:p>
            <a:endParaRPr lang="en-US" altLang="en-US"/>
          </a:p>
        </p:txBody>
      </p:sp>
      <p:sp>
        <p:nvSpPr>
          <p:cNvPr id="47111" name="Rectangle 7"/>
          <p:cNvSpPr>
            <a:spLocks noGrp="1" noChangeArrowheads="1"/>
          </p:cNvSpPr>
          <p:nvPr>
            <p:ph type="sldNum" sz="quarter" idx="4"/>
          </p:nvPr>
        </p:nvSpPr>
        <p:spPr/>
        <p:txBody>
          <a:bodyPr/>
          <a:lstStyle>
            <a:lvl1pPr>
              <a:defRPr/>
            </a:lvl1pPr>
          </a:lstStyle>
          <a:p>
            <a:fld id="{A861475C-3A7E-42C7-AF79-8195938B6240}" type="slidenum">
              <a:rPr lang="en-US" altLang="en-US"/>
              <a:pPr/>
              <a:t>‹#›</a:t>
            </a:fld>
            <a:endParaRPr lang="en-US" altLang="en-US"/>
          </a:p>
        </p:txBody>
      </p:sp>
      <p:grpSp>
        <p:nvGrpSpPr>
          <p:cNvPr id="47112" name="Group 8"/>
          <p:cNvGrpSpPr>
            <a:grpSpLocks/>
          </p:cNvGrpSpPr>
          <p:nvPr/>
        </p:nvGrpSpPr>
        <p:grpSpPr bwMode="auto">
          <a:xfrm>
            <a:off x="7493000" y="2992438"/>
            <a:ext cx="1338263" cy="2189162"/>
            <a:chOff x="4704" y="1885"/>
            <a:chExt cx="843" cy="1379"/>
          </a:xfrm>
        </p:grpSpPr>
        <p:sp>
          <p:nvSpPr>
            <p:cNvPr id="47113" name="Oval 9"/>
            <p:cNvSpPr>
              <a:spLocks noChangeArrowheads="1"/>
            </p:cNvSpPr>
            <p:nvPr/>
          </p:nvSpPr>
          <p:spPr bwMode="auto">
            <a:xfrm>
              <a:off x="4704"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14" name="Oval 10"/>
            <p:cNvSpPr>
              <a:spLocks noChangeArrowheads="1"/>
            </p:cNvSpPr>
            <p:nvPr/>
          </p:nvSpPr>
          <p:spPr bwMode="auto">
            <a:xfrm>
              <a:off x="4883"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15" name="Oval 11"/>
            <p:cNvSpPr>
              <a:spLocks noChangeArrowheads="1"/>
            </p:cNvSpPr>
            <p:nvPr/>
          </p:nvSpPr>
          <p:spPr bwMode="auto">
            <a:xfrm>
              <a:off x="5062"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16" name="Oval 12"/>
            <p:cNvSpPr>
              <a:spLocks noChangeArrowheads="1"/>
            </p:cNvSpPr>
            <p:nvPr/>
          </p:nvSpPr>
          <p:spPr bwMode="auto">
            <a:xfrm>
              <a:off x="4704"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17" name="Oval 13"/>
            <p:cNvSpPr>
              <a:spLocks noChangeArrowheads="1"/>
            </p:cNvSpPr>
            <p:nvPr/>
          </p:nvSpPr>
          <p:spPr bwMode="auto">
            <a:xfrm>
              <a:off x="4883"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18" name="Oval 14"/>
            <p:cNvSpPr>
              <a:spLocks noChangeArrowheads="1"/>
            </p:cNvSpPr>
            <p:nvPr/>
          </p:nvSpPr>
          <p:spPr bwMode="auto">
            <a:xfrm>
              <a:off x="5062"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19" name="Oval 15"/>
            <p:cNvSpPr>
              <a:spLocks noChangeArrowheads="1"/>
            </p:cNvSpPr>
            <p:nvPr/>
          </p:nvSpPr>
          <p:spPr bwMode="auto">
            <a:xfrm>
              <a:off x="5241" y="2064"/>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0" name="Oval 16"/>
            <p:cNvSpPr>
              <a:spLocks noChangeArrowheads="1"/>
            </p:cNvSpPr>
            <p:nvPr/>
          </p:nvSpPr>
          <p:spPr bwMode="auto">
            <a:xfrm>
              <a:off x="4704"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1" name="Oval 17"/>
            <p:cNvSpPr>
              <a:spLocks noChangeArrowheads="1"/>
            </p:cNvSpPr>
            <p:nvPr/>
          </p:nvSpPr>
          <p:spPr bwMode="auto">
            <a:xfrm>
              <a:off x="4883"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2" name="Oval 18"/>
            <p:cNvSpPr>
              <a:spLocks noChangeArrowheads="1"/>
            </p:cNvSpPr>
            <p:nvPr/>
          </p:nvSpPr>
          <p:spPr bwMode="auto">
            <a:xfrm>
              <a:off x="5062"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3" name="Oval 19"/>
            <p:cNvSpPr>
              <a:spLocks noChangeArrowheads="1"/>
            </p:cNvSpPr>
            <p:nvPr/>
          </p:nvSpPr>
          <p:spPr bwMode="auto">
            <a:xfrm>
              <a:off x="5241"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4" name="Oval 20"/>
            <p:cNvSpPr>
              <a:spLocks noChangeArrowheads="1"/>
            </p:cNvSpPr>
            <p:nvPr/>
          </p:nvSpPr>
          <p:spPr bwMode="auto">
            <a:xfrm>
              <a:off x="5420" y="2243"/>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5" name="Oval 21"/>
            <p:cNvSpPr>
              <a:spLocks noChangeArrowheads="1"/>
            </p:cNvSpPr>
            <p:nvPr/>
          </p:nvSpPr>
          <p:spPr bwMode="auto">
            <a:xfrm>
              <a:off x="4704" y="2421"/>
              <a:ext cx="127" cy="128"/>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6" name="Oval 22"/>
            <p:cNvSpPr>
              <a:spLocks noChangeArrowheads="1"/>
            </p:cNvSpPr>
            <p:nvPr/>
          </p:nvSpPr>
          <p:spPr bwMode="auto">
            <a:xfrm>
              <a:off x="4883"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7" name="Oval 23"/>
            <p:cNvSpPr>
              <a:spLocks noChangeArrowheads="1"/>
            </p:cNvSpPr>
            <p:nvPr/>
          </p:nvSpPr>
          <p:spPr bwMode="auto">
            <a:xfrm>
              <a:off x="5062"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8" name="Oval 24"/>
            <p:cNvSpPr>
              <a:spLocks noChangeArrowheads="1"/>
            </p:cNvSpPr>
            <p:nvPr/>
          </p:nvSpPr>
          <p:spPr bwMode="auto">
            <a:xfrm>
              <a:off x="5241" y="2421"/>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29" name="Oval 25"/>
            <p:cNvSpPr>
              <a:spLocks noChangeArrowheads="1"/>
            </p:cNvSpPr>
            <p:nvPr/>
          </p:nvSpPr>
          <p:spPr bwMode="auto">
            <a:xfrm>
              <a:off x="4704"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0" name="Oval 26"/>
            <p:cNvSpPr>
              <a:spLocks noChangeArrowheads="1"/>
            </p:cNvSpPr>
            <p:nvPr/>
          </p:nvSpPr>
          <p:spPr bwMode="auto">
            <a:xfrm>
              <a:off x="4883"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1" name="Oval 27"/>
            <p:cNvSpPr>
              <a:spLocks noChangeArrowheads="1"/>
            </p:cNvSpPr>
            <p:nvPr/>
          </p:nvSpPr>
          <p:spPr bwMode="auto">
            <a:xfrm>
              <a:off x="5062"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2" name="Oval 28"/>
            <p:cNvSpPr>
              <a:spLocks noChangeArrowheads="1"/>
            </p:cNvSpPr>
            <p:nvPr/>
          </p:nvSpPr>
          <p:spPr bwMode="auto">
            <a:xfrm>
              <a:off x="5241"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3" name="Oval 29"/>
            <p:cNvSpPr>
              <a:spLocks noChangeArrowheads="1"/>
            </p:cNvSpPr>
            <p:nvPr/>
          </p:nvSpPr>
          <p:spPr bwMode="auto">
            <a:xfrm>
              <a:off x="5420" y="2600"/>
              <a:ext cx="127" cy="128"/>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4" name="Oval 30"/>
            <p:cNvSpPr>
              <a:spLocks noChangeArrowheads="1"/>
            </p:cNvSpPr>
            <p:nvPr/>
          </p:nvSpPr>
          <p:spPr bwMode="auto">
            <a:xfrm>
              <a:off x="4704" y="2779"/>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5" name="Oval 31"/>
            <p:cNvSpPr>
              <a:spLocks noChangeArrowheads="1"/>
            </p:cNvSpPr>
            <p:nvPr/>
          </p:nvSpPr>
          <p:spPr bwMode="auto">
            <a:xfrm>
              <a:off x="4883"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6" name="Oval 32"/>
            <p:cNvSpPr>
              <a:spLocks noChangeArrowheads="1"/>
            </p:cNvSpPr>
            <p:nvPr/>
          </p:nvSpPr>
          <p:spPr bwMode="auto">
            <a:xfrm>
              <a:off x="5062"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7" name="Oval 33"/>
            <p:cNvSpPr>
              <a:spLocks noChangeArrowheads="1"/>
            </p:cNvSpPr>
            <p:nvPr/>
          </p:nvSpPr>
          <p:spPr bwMode="auto">
            <a:xfrm>
              <a:off x="5241" y="2779"/>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8" name="Oval 34"/>
            <p:cNvSpPr>
              <a:spLocks noChangeArrowheads="1"/>
            </p:cNvSpPr>
            <p:nvPr/>
          </p:nvSpPr>
          <p:spPr bwMode="auto">
            <a:xfrm>
              <a:off x="4704"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39" name="Oval 35"/>
            <p:cNvSpPr>
              <a:spLocks noChangeArrowheads="1"/>
            </p:cNvSpPr>
            <p:nvPr/>
          </p:nvSpPr>
          <p:spPr bwMode="auto">
            <a:xfrm>
              <a:off x="4883"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40" name="Oval 36"/>
            <p:cNvSpPr>
              <a:spLocks noChangeArrowheads="1"/>
            </p:cNvSpPr>
            <p:nvPr/>
          </p:nvSpPr>
          <p:spPr bwMode="auto">
            <a:xfrm>
              <a:off x="5062"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41" name="Oval 37"/>
            <p:cNvSpPr>
              <a:spLocks noChangeArrowheads="1"/>
            </p:cNvSpPr>
            <p:nvPr/>
          </p:nvSpPr>
          <p:spPr bwMode="auto">
            <a:xfrm>
              <a:off x="5241"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42" name="Oval 38"/>
            <p:cNvSpPr>
              <a:spLocks noChangeArrowheads="1"/>
            </p:cNvSpPr>
            <p:nvPr/>
          </p:nvSpPr>
          <p:spPr bwMode="auto">
            <a:xfrm>
              <a:off x="4883"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43" name="Oval 39"/>
            <p:cNvSpPr>
              <a:spLocks noChangeArrowheads="1"/>
            </p:cNvSpPr>
            <p:nvPr/>
          </p:nvSpPr>
          <p:spPr bwMode="auto">
            <a:xfrm>
              <a:off x="5241"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7144" name="Line 40"/>
          <p:cNvSpPr>
            <a:spLocks noChangeShapeType="1"/>
          </p:cNvSpPr>
          <p:nvPr/>
        </p:nvSpPr>
        <p:spPr bwMode="auto">
          <a:xfrm>
            <a:off x="304800" y="2819400"/>
            <a:ext cx="82296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DBAA82E4-8A1A-45C2-A9CE-DA058FDADEE4}" type="slidenum">
              <a:rPr lang="en-US" altLang="en-US"/>
              <a:pPr/>
              <a:t>‹#›</a:t>
            </a:fld>
            <a:endParaRPr lang="en-US" altLang="en-US"/>
          </a:p>
        </p:txBody>
      </p:sp>
    </p:spTree>
    <p:extLst>
      <p:ext uri="{BB962C8B-B14F-4D97-AF65-F5344CB8AC3E}">
        <p14:creationId xmlns:p14="http://schemas.microsoft.com/office/powerpoint/2010/main" val="2649486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57950" y="228600"/>
            <a:ext cx="2076450" cy="57070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228600"/>
            <a:ext cx="6076950" cy="57070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B0FAEFB3-AE65-47D6-9F47-ACBDAD09482C}" type="slidenum">
              <a:rPr lang="en-US" altLang="en-US"/>
              <a:pPr/>
              <a:t>‹#›</a:t>
            </a:fld>
            <a:endParaRPr lang="en-US" altLang="en-US"/>
          </a:p>
        </p:txBody>
      </p:sp>
    </p:spTree>
    <p:extLst>
      <p:ext uri="{BB962C8B-B14F-4D97-AF65-F5344CB8AC3E}">
        <p14:creationId xmlns:p14="http://schemas.microsoft.com/office/powerpoint/2010/main" val="933639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54422456-A9AD-4501-9EAA-E21780A8DC9B}" type="slidenum">
              <a:rPr lang="en-US" altLang="en-US"/>
              <a:pPr/>
              <a:t>‹#›</a:t>
            </a:fld>
            <a:endParaRPr lang="en-US" altLang="en-US"/>
          </a:p>
        </p:txBody>
      </p:sp>
    </p:spTree>
    <p:extLst>
      <p:ext uri="{BB962C8B-B14F-4D97-AF65-F5344CB8AC3E}">
        <p14:creationId xmlns:p14="http://schemas.microsoft.com/office/powerpoint/2010/main" val="3793777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D734D0A-2827-4E7E-A18A-E2A1355E0072}" type="slidenum">
              <a:rPr lang="en-US" altLang="en-US"/>
              <a:pPr/>
              <a:t>‹#›</a:t>
            </a:fld>
            <a:endParaRPr lang="en-US" altLang="en-US"/>
          </a:p>
        </p:txBody>
      </p:sp>
    </p:spTree>
    <p:extLst>
      <p:ext uri="{BB962C8B-B14F-4D97-AF65-F5344CB8AC3E}">
        <p14:creationId xmlns:p14="http://schemas.microsoft.com/office/powerpoint/2010/main" val="4126426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43000" y="1524000"/>
            <a:ext cx="3619500" cy="4411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524000"/>
            <a:ext cx="3619500" cy="4411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287D57C9-5229-47EB-8BD7-2604D0AD1713}" type="slidenum">
              <a:rPr lang="en-US" altLang="en-US"/>
              <a:pPr/>
              <a:t>‹#›</a:t>
            </a:fld>
            <a:endParaRPr lang="en-US" altLang="en-US"/>
          </a:p>
        </p:txBody>
      </p:sp>
    </p:spTree>
    <p:extLst>
      <p:ext uri="{BB962C8B-B14F-4D97-AF65-F5344CB8AC3E}">
        <p14:creationId xmlns:p14="http://schemas.microsoft.com/office/powerpoint/2010/main" val="230636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C3F6D4AE-A0AB-4FAC-9447-10CCFB68448A}" type="slidenum">
              <a:rPr lang="en-US" altLang="en-US"/>
              <a:pPr/>
              <a:t>‹#›</a:t>
            </a:fld>
            <a:endParaRPr lang="en-US" altLang="en-US"/>
          </a:p>
        </p:txBody>
      </p:sp>
    </p:spTree>
    <p:extLst>
      <p:ext uri="{BB962C8B-B14F-4D97-AF65-F5344CB8AC3E}">
        <p14:creationId xmlns:p14="http://schemas.microsoft.com/office/powerpoint/2010/main" val="1954347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656771C5-8A3A-4BE6-AE89-9C4B7A80D181}" type="slidenum">
              <a:rPr lang="en-US" altLang="en-US"/>
              <a:pPr/>
              <a:t>‹#›</a:t>
            </a:fld>
            <a:endParaRPr lang="en-US" altLang="en-US"/>
          </a:p>
        </p:txBody>
      </p:sp>
    </p:spTree>
    <p:extLst>
      <p:ext uri="{BB962C8B-B14F-4D97-AF65-F5344CB8AC3E}">
        <p14:creationId xmlns:p14="http://schemas.microsoft.com/office/powerpoint/2010/main" val="3989003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CE2A82D2-0EAA-4F32-928E-DC837A6B7C91}" type="slidenum">
              <a:rPr lang="en-US" altLang="en-US"/>
              <a:pPr/>
              <a:t>‹#›</a:t>
            </a:fld>
            <a:endParaRPr lang="en-US" altLang="en-US"/>
          </a:p>
        </p:txBody>
      </p:sp>
    </p:spTree>
    <p:extLst>
      <p:ext uri="{BB962C8B-B14F-4D97-AF65-F5344CB8AC3E}">
        <p14:creationId xmlns:p14="http://schemas.microsoft.com/office/powerpoint/2010/main" val="1416410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BE8B93BC-AB4B-4476-9521-86CD871451A0}" type="slidenum">
              <a:rPr lang="en-US" altLang="en-US"/>
              <a:pPr/>
              <a:t>‹#›</a:t>
            </a:fld>
            <a:endParaRPr lang="en-US" altLang="en-US"/>
          </a:p>
        </p:txBody>
      </p:sp>
    </p:spTree>
    <p:extLst>
      <p:ext uri="{BB962C8B-B14F-4D97-AF65-F5344CB8AC3E}">
        <p14:creationId xmlns:p14="http://schemas.microsoft.com/office/powerpoint/2010/main" val="2188625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047BF856-9C35-40B4-8D6E-FAB9A87F9A78}" type="slidenum">
              <a:rPr lang="en-US" altLang="en-US"/>
              <a:pPr/>
              <a:t>‹#›</a:t>
            </a:fld>
            <a:endParaRPr lang="en-US" altLang="en-US"/>
          </a:p>
        </p:txBody>
      </p:sp>
    </p:spTree>
    <p:extLst>
      <p:ext uri="{BB962C8B-B14F-4D97-AF65-F5344CB8AC3E}">
        <p14:creationId xmlns:p14="http://schemas.microsoft.com/office/powerpoint/2010/main" val="1150479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Line 2"/>
          <p:cNvSpPr>
            <a:spLocks noChangeShapeType="1"/>
          </p:cNvSpPr>
          <p:nvPr/>
        </p:nvSpPr>
        <p:spPr bwMode="auto">
          <a:xfrm>
            <a:off x="7962900" y="152400"/>
            <a:ext cx="0" cy="152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3" name="Rectangle 3"/>
          <p:cNvSpPr>
            <a:spLocks noGrp="1" noChangeArrowheads="1"/>
          </p:cNvSpPr>
          <p:nvPr>
            <p:ph type="title"/>
          </p:nvPr>
        </p:nvSpPr>
        <p:spPr bwMode="auto">
          <a:xfrm>
            <a:off x="228600" y="228600"/>
            <a:ext cx="76962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46084" name="Rectangle 4"/>
          <p:cNvSpPr>
            <a:spLocks noGrp="1" noChangeArrowheads="1"/>
          </p:cNvSpPr>
          <p:nvPr>
            <p:ph type="body" idx="1"/>
          </p:nvPr>
        </p:nvSpPr>
        <p:spPr bwMode="auto">
          <a:xfrm>
            <a:off x="1143000" y="1524000"/>
            <a:ext cx="7391400" cy="441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6085" name="Rectangle 5"/>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buSzTx/>
              <a:buFontTx/>
              <a:buNone/>
              <a:defRPr sz="1000"/>
            </a:lvl1pPr>
          </a:lstStyle>
          <a:p>
            <a:endParaRPr lang="en-US" altLang="en-US"/>
          </a:p>
        </p:txBody>
      </p:sp>
      <p:sp>
        <p:nvSpPr>
          <p:cNvPr id="46086" name="Rectangle 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ClrTx/>
              <a:buSzTx/>
              <a:buFontTx/>
              <a:buNone/>
              <a:defRPr sz="1000"/>
            </a:lvl1pPr>
          </a:lstStyle>
          <a:p>
            <a:endParaRPr lang="en-US" altLang="en-US"/>
          </a:p>
        </p:txBody>
      </p:sp>
      <p:sp>
        <p:nvSpPr>
          <p:cNvPr id="46087" name="Rectangle 7"/>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buSzTx/>
              <a:buFontTx/>
              <a:buNone/>
              <a:defRPr sz="1000"/>
            </a:lvl1pPr>
          </a:lstStyle>
          <a:p>
            <a:fld id="{540B210C-F3CF-4D1A-A0D2-AA32A7FB8A37}" type="slidenum">
              <a:rPr lang="en-US" altLang="en-US"/>
              <a:pPr/>
              <a:t>‹#›</a:t>
            </a:fld>
            <a:endParaRPr lang="en-US" altLang="en-US"/>
          </a:p>
        </p:txBody>
      </p:sp>
      <p:grpSp>
        <p:nvGrpSpPr>
          <p:cNvPr id="46088" name="Group 8"/>
          <p:cNvGrpSpPr>
            <a:grpSpLocks/>
          </p:cNvGrpSpPr>
          <p:nvPr/>
        </p:nvGrpSpPr>
        <p:grpSpPr bwMode="auto">
          <a:xfrm>
            <a:off x="8153400" y="152400"/>
            <a:ext cx="792163" cy="1295400"/>
            <a:chOff x="5136" y="960"/>
            <a:chExt cx="528" cy="864"/>
          </a:xfrm>
        </p:grpSpPr>
        <p:sp>
          <p:nvSpPr>
            <p:cNvPr id="46089" name="Oval 9"/>
            <p:cNvSpPr>
              <a:spLocks noChangeArrowheads="1"/>
            </p:cNvSpPr>
            <p:nvPr/>
          </p:nvSpPr>
          <p:spPr bwMode="auto">
            <a:xfrm>
              <a:off x="5136"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0" name="Oval 10"/>
            <p:cNvSpPr>
              <a:spLocks noChangeArrowheads="1"/>
            </p:cNvSpPr>
            <p:nvPr/>
          </p:nvSpPr>
          <p:spPr bwMode="auto">
            <a:xfrm>
              <a:off x="5248"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1" name="Oval 11"/>
            <p:cNvSpPr>
              <a:spLocks noChangeArrowheads="1"/>
            </p:cNvSpPr>
            <p:nvPr/>
          </p:nvSpPr>
          <p:spPr bwMode="auto">
            <a:xfrm>
              <a:off x="5360"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2" name="Oval 12"/>
            <p:cNvSpPr>
              <a:spLocks noChangeArrowheads="1"/>
            </p:cNvSpPr>
            <p:nvPr/>
          </p:nvSpPr>
          <p:spPr bwMode="auto">
            <a:xfrm>
              <a:off x="5136"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3" name="Oval 13"/>
            <p:cNvSpPr>
              <a:spLocks noChangeArrowheads="1"/>
            </p:cNvSpPr>
            <p:nvPr/>
          </p:nvSpPr>
          <p:spPr bwMode="auto">
            <a:xfrm>
              <a:off x="5248"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4" name="Oval 14"/>
            <p:cNvSpPr>
              <a:spLocks noChangeArrowheads="1"/>
            </p:cNvSpPr>
            <p:nvPr/>
          </p:nvSpPr>
          <p:spPr bwMode="auto">
            <a:xfrm>
              <a:off x="5360"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5" name="Oval 15"/>
            <p:cNvSpPr>
              <a:spLocks noChangeArrowheads="1"/>
            </p:cNvSpPr>
            <p:nvPr/>
          </p:nvSpPr>
          <p:spPr bwMode="auto">
            <a:xfrm>
              <a:off x="5472" y="1072"/>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6" name="Oval 16"/>
            <p:cNvSpPr>
              <a:spLocks noChangeArrowheads="1"/>
            </p:cNvSpPr>
            <p:nvPr/>
          </p:nvSpPr>
          <p:spPr bwMode="auto">
            <a:xfrm>
              <a:off x="5136"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7" name="Oval 17"/>
            <p:cNvSpPr>
              <a:spLocks noChangeArrowheads="1"/>
            </p:cNvSpPr>
            <p:nvPr/>
          </p:nvSpPr>
          <p:spPr bwMode="auto">
            <a:xfrm>
              <a:off x="5248"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8" name="Oval 18"/>
            <p:cNvSpPr>
              <a:spLocks noChangeArrowheads="1"/>
            </p:cNvSpPr>
            <p:nvPr/>
          </p:nvSpPr>
          <p:spPr bwMode="auto">
            <a:xfrm>
              <a:off x="5360"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99" name="Oval 19"/>
            <p:cNvSpPr>
              <a:spLocks noChangeArrowheads="1"/>
            </p:cNvSpPr>
            <p:nvPr/>
          </p:nvSpPr>
          <p:spPr bwMode="auto">
            <a:xfrm>
              <a:off x="5472"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0" name="Oval 20"/>
            <p:cNvSpPr>
              <a:spLocks noChangeArrowheads="1"/>
            </p:cNvSpPr>
            <p:nvPr/>
          </p:nvSpPr>
          <p:spPr bwMode="auto">
            <a:xfrm>
              <a:off x="5584" y="1184"/>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1" name="Oval 21"/>
            <p:cNvSpPr>
              <a:spLocks noChangeArrowheads="1"/>
            </p:cNvSpPr>
            <p:nvPr/>
          </p:nvSpPr>
          <p:spPr bwMode="auto">
            <a:xfrm>
              <a:off x="5136" y="1296"/>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2" name="Oval 22"/>
            <p:cNvSpPr>
              <a:spLocks noChangeArrowheads="1"/>
            </p:cNvSpPr>
            <p:nvPr/>
          </p:nvSpPr>
          <p:spPr bwMode="auto">
            <a:xfrm>
              <a:off x="5248"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3" name="Oval 23"/>
            <p:cNvSpPr>
              <a:spLocks noChangeArrowheads="1"/>
            </p:cNvSpPr>
            <p:nvPr/>
          </p:nvSpPr>
          <p:spPr bwMode="auto">
            <a:xfrm>
              <a:off x="5360"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4" name="Oval 24"/>
            <p:cNvSpPr>
              <a:spLocks noChangeArrowheads="1"/>
            </p:cNvSpPr>
            <p:nvPr/>
          </p:nvSpPr>
          <p:spPr bwMode="auto">
            <a:xfrm>
              <a:off x="5472" y="1296"/>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5" name="Oval 25"/>
            <p:cNvSpPr>
              <a:spLocks noChangeArrowheads="1"/>
            </p:cNvSpPr>
            <p:nvPr/>
          </p:nvSpPr>
          <p:spPr bwMode="auto">
            <a:xfrm>
              <a:off x="5136"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6" name="Oval 26"/>
            <p:cNvSpPr>
              <a:spLocks noChangeArrowheads="1"/>
            </p:cNvSpPr>
            <p:nvPr/>
          </p:nvSpPr>
          <p:spPr bwMode="auto">
            <a:xfrm>
              <a:off x="5248"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7" name="Oval 27"/>
            <p:cNvSpPr>
              <a:spLocks noChangeArrowheads="1"/>
            </p:cNvSpPr>
            <p:nvPr/>
          </p:nvSpPr>
          <p:spPr bwMode="auto">
            <a:xfrm>
              <a:off x="5360"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8" name="Oval 28"/>
            <p:cNvSpPr>
              <a:spLocks noChangeArrowheads="1"/>
            </p:cNvSpPr>
            <p:nvPr/>
          </p:nvSpPr>
          <p:spPr bwMode="auto">
            <a:xfrm>
              <a:off x="5472"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09" name="Oval 29"/>
            <p:cNvSpPr>
              <a:spLocks noChangeArrowheads="1"/>
            </p:cNvSpPr>
            <p:nvPr/>
          </p:nvSpPr>
          <p:spPr bwMode="auto">
            <a:xfrm>
              <a:off x="5584" y="1408"/>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0" name="Oval 30"/>
            <p:cNvSpPr>
              <a:spLocks noChangeArrowheads="1"/>
            </p:cNvSpPr>
            <p:nvPr/>
          </p:nvSpPr>
          <p:spPr bwMode="auto">
            <a:xfrm>
              <a:off x="5136" y="1520"/>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1" name="Oval 31"/>
            <p:cNvSpPr>
              <a:spLocks noChangeArrowheads="1"/>
            </p:cNvSpPr>
            <p:nvPr/>
          </p:nvSpPr>
          <p:spPr bwMode="auto">
            <a:xfrm>
              <a:off x="5248"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2" name="Oval 32"/>
            <p:cNvSpPr>
              <a:spLocks noChangeArrowheads="1"/>
            </p:cNvSpPr>
            <p:nvPr/>
          </p:nvSpPr>
          <p:spPr bwMode="auto">
            <a:xfrm>
              <a:off x="5360"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3" name="Oval 33"/>
            <p:cNvSpPr>
              <a:spLocks noChangeArrowheads="1"/>
            </p:cNvSpPr>
            <p:nvPr/>
          </p:nvSpPr>
          <p:spPr bwMode="auto">
            <a:xfrm>
              <a:off x="5472" y="1520"/>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4" name="Oval 34"/>
            <p:cNvSpPr>
              <a:spLocks noChangeArrowheads="1"/>
            </p:cNvSpPr>
            <p:nvPr/>
          </p:nvSpPr>
          <p:spPr bwMode="auto">
            <a:xfrm>
              <a:off x="5136"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5" name="Oval 35"/>
            <p:cNvSpPr>
              <a:spLocks noChangeArrowheads="1"/>
            </p:cNvSpPr>
            <p:nvPr/>
          </p:nvSpPr>
          <p:spPr bwMode="auto">
            <a:xfrm>
              <a:off x="5248"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6" name="Oval 36"/>
            <p:cNvSpPr>
              <a:spLocks noChangeArrowheads="1"/>
            </p:cNvSpPr>
            <p:nvPr/>
          </p:nvSpPr>
          <p:spPr bwMode="auto">
            <a:xfrm>
              <a:off x="5360"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7" name="Oval 37"/>
            <p:cNvSpPr>
              <a:spLocks noChangeArrowheads="1"/>
            </p:cNvSpPr>
            <p:nvPr/>
          </p:nvSpPr>
          <p:spPr bwMode="auto">
            <a:xfrm>
              <a:off x="5472"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8" name="Oval 38"/>
            <p:cNvSpPr>
              <a:spLocks noChangeArrowheads="1"/>
            </p:cNvSpPr>
            <p:nvPr/>
          </p:nvSpPr>
          <p:spPr bwMode="auto">
            <a:xfrm>
              <a:off x="5248"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19" name="Oval 39"/>
            <p:cNvSpPr>
              <a:spLocks noChangeArrowheads="1"/>
            </p:cNvSpPr>
            <p:nvPr/>
          </p:nvSpPr>
          <p:spPr bwMode="auto">
            <a:xfrm>
              <a:off x="5472"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txStyles>
    <p:titleStyle>
      <a:lvl1pPr algn="l" rtl="0" eaLnBrk="1" fontAlgn="base" hangingPunct="1">
        <a:spcBef>
          <a:spcPct val="0"/>
        </a:spcBef>
        <a:spcAft>
          <a:spcPct val="0"/>
        </a:spcAft>
        <a:defRPr sz="3600" b="1">
          <a:solidFill>
            <a:schemeClr val="tx2"/>
          </a:solidFill>
          <a:latin typeface="+mj-lt"/>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600" b="1">
          <a:solidFill>
            <a:schemeClr val="tx2"/>
          </a:solidFill>
          <a:latin typeface="Arial" charset="0"/>
        </a:defRPr>
      </a:lvl6pPr>
      <a:lvl7pPr marL="914400" algn="l" rtl="0" eaLnBrk="1" fontAlgn="base" hangingPunct="1">
        <a:spcBef>
          <a:spcPct val="0"/>
        </a:spcBef>
        <a:spcAft>
          <a:spcPct val="0"/>
        </a:spcAft>
        <a:defRPr sz="3600" b="1">
          <a:solidFill>
            <a:schemeClr val="tx2"/>
          </a:solidFill>
          <a:latin typeface="Arial" charset="0"/>
        </a:defRPr>
      </a:lvl7pPr>
      <a:lvl8pPr marL="1371600" algn="l" rtl="0" eaLnBrk="1" fontAlgn="base" hangingPunct="1">
        <a:spcBef>
          <a:spcPct val="0"/>
        </a:spcBef>
        <a:spcAft>
          <a:spcPct val="0"/>
        </a:spcAft>
        <a:defRPr sz="3600" b="1">
          <a:solidFill>
            <a:schemeClr val="tx2"/>
          </a:solidFill>
          <a:latin typeface="Arial" charset="0"/>
        </a:defRPr>
      </a:lvl8pPr>
      <a:lvl9pPr marL="1828800" algn="l" rtl="0" eaLnBrk="1" fontAlgn="base" hangingPunct="1">
        <a:spcBef>
          <a:spcPct val="0"/>
        </a:spcBef>
        <a:spcAft>
          <a:spcPct val="0"/>
        </a:spcAft>
        <a:defRPr sz="3600" b="1">
          <a:solidFill>
            <a:schemeClr val="tx2"/>
          </a:solidFill>
          <a:latin typeface="Arial" charset="0"/>
        </a:defRPr>
      </a:lvl9pPr>
    </p:titleStyle>
    <p:bodyStyle>
      <a:lvl1pPr marL="342900" indent="-342900" algn="l" rtl="0" eaLnBrk="1" fontAlgn="base" hangingPunct="1">
        <a:spcBef>
          <a:spcPct val="25000"/>
        </a:spcBef>
        <a:spcAft>
          <a:spcPct val="0"/>
        </a:spcAft>
        <a:buClr>
          <a:schemeClr val="tx2"/>
        </a:buClr>
        <a:buSzPct val="60000"/>
        <a:buFont typeface="Wingdings" pitchFamily="2" charset="2"/>
        <a:defRPr sz="2700">
          <a:solidFill>
            <a:schemeClr val="tx1"/>
          </a:solidFill>
          <a:latin typeface="+mn-lt"/>
          <a:ea typeface="+mn-ea"/>
          <a:cs typeface="+mn-cs"/>
        </a:defRPr>
      </a:lvl1pPr>
      <a:lvl2pPr marL="692150" indent="-347663" algn="l" rtl="0" eaLnBrk="1" fontAlgn="base" hangingPunct="1">
        <a:spcBef>
          <a:spcPct val="0"/>
        </a:spcBef>
        <a:spcAft>
          <a:spcPct val="25000"/>
        </a:spcAft>
        <a:buClr>
          <a:schemeClr val="accent2"/>
        </a:buClr>
        <a:buSzPct val="55000"/>
        <a:buFont typeface="Wingdings" pitchFamily="2" charset="2"/>
        <a:buChar char="l"/>
        <a:defRPr sz="2400">
          <a:solidFill>
            <a:schemeClr val="tx1"/>
          </a:solidFill>
          <a:latin typeface="+mn-lt"/>
        </a:defRPr>
      </a:lvl2pPr>
      <a:lvl3pPr marL="987425" indent="-293688" algn="l" rtl="0" eaLnBrk="1" fontAlgn="base" hangingPunct="1">
        <a:spcBef>
          <a:spcPct val="0"/>
        </a:spcBef>
        <a:spcAft>
          <a:spcPct val="25000"/>
        </a:spcAft>
        <a:buClr>
          <a:schemeClr val="accent1"/>
        </a:buClr>
        <a:buSzPct val="50000"/>
        <a:buFont typeface="Wingdings" pitchFamily="2" charset="2"/>
        <a:buChar char="l"/>
        <a:defRPr sz="2200">
          <a:solidFill>
            <a:schemeClr val="tx1"/>
          </a:solidFill>
          <a:latin typeface="+mn-lt"/>
        </a:defRPr>
      </a:lvl3pPr>
      <a:lvl4pPr marL="1281113" indent="-292100" algn="l" rtl="0" eaLnBrk="1" fontAlgn="base" hangingPunct="1">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eaLnBrk="1" fontAlgn="base" hangingPunct="1">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8"/>
          <p:cNvSpPr>
            <a:spLocks noGrp="1" noChangeArrowheads="1"/>
          </p:cNvSpPr>
          <p:nvPr>
            <p:ph type="ctrTitle"/>
          </p:nvPr>
        </p:nvSpPr>
        <p:spPr>
          <a:xfrm>
            <a:off x="1143000" y="1276351"/>
            <a:ext cx="5867400" cy="1466850"/>
          </a:xfrm>
        </p:spPr>
        <p:txBody>
          <a:bodyPr/>
          <a:lstStyle/>
          <a:p>
            <a:r>
              <a:rPr lang="en-US" sz="2800" dirty="0" smtClean="0">
                <a:solidFill>
                  <a:schemeClr val="tx1"/>
                </a:solidFill>
              </a:rPr>
              <a:t>INSPECTORATUL </a:t>
            </a:r>
            <a:r>
              <a:rPr lang="ro-RO" sz="2800" dirty="0" smtClean="0">
                <a:solidFill>
                  <a:schemeClr val="tx1"/>
                </a:solidFill>
              </a:rPr>
              <a:t>ŞCOLAR JUDEŢEAN TIMIŞ</a:t>
            </a:r>
            <a:br>
              <a:rPr lang="ro-RO" sz="2800" dirty="0" smtClean="0">
                <a:solidFill>
                  <a:schemeClr val="tx1"/>
                </a:solidFill>
              </a:rPr>
            </a:br>
            <a:r>
              <a:rPr lang="ro-RO" sz="2800" dirty="0" smtClean="0"/>
              <a:t>www.isj.tm.edu.ro</a:t>
            </a:r>
            <a:endParaRPr lang="en-US" sz="2800" dirty="0">
              <a:solidFill>
                <a:schemeClr val="tx1"/>
              </a:solidFill>
            </a:endParaRPr>
          </a:p>
        </p:txBody>
      </p:sp>
      <p:sp>
        <p:nvSpPr>
          <p:cNvPr id="2057" name="Rectangle 9"/>
          <p:cNvSpPr>
            <a:spLocks noGrp="1" noChangeArrowheads="1"/>
          </p:cNvSpPr>
          <p:nvPr>
            <p:ph type="subTitle" idx="1"/>
          </p:nvPr>
        </p:nvSpPr>
        <p:spPr>
          <a:xfrm>
            <a:off x="762000" y="3276600"/>
            <a:ext cx="6324600" cy="3429000"/>
          </a:xfrm>
        </p:spPr>
        <p:txBody>
          <a:bodyPr/>
          <a:lstStyle/>
          <a:p>
            <a:r>
              <a:rPr lang="en-US" b="1" dirty="0" smtClean="0"/>
              <a:t>CERC PEDAGOGIC </a:t>
            </a:r>
            <a:r>
              <a:rPr lang="ro-RO" b="1" dirty="0" smtClean="0"/>
              <a:t>- </a:t>
            </a:r>
            <a:r>
              <a:rPr lang="en-US" b="1" dirty="0" smtClean="0"/>
              <a:t>SEM II</a:t>
            </a:r>
            <a:endParaRPr lang="ro-RO" b="1" dirty="0" smtClean="0"/>
          </a:p>
          <a:p>
            <a:r>
              <a:rPr lang="en-US" b="1" dirty="0" smtClean="0"/>
              <a:t>DISCIPLINA INFORMATIC</a:t>
            </a:r>
            <a:r>
              <a:rPr lang="ro-RO" b="1" dirty="0" smtClean="0"/>
              <a:t>Ă / TIC</a:t>
            </a:r>
            <a:endParaRPr lang="en-US" b="1" dirty="0" smtClean="0"/>
          </a:p>
          <a:p>
            <a:r>
              <a:rPr lang="en-US" b="1" dirty="0" smtClean="0"/>
              <a:t>PROGRAMUL “SCOALA ALTFEL”</a:t>
            </a:r>
            <a:endParaRPr lang="ro-RO" b="1" dirty="0" smtClean="0"/>
          </a:p>
          <a:p>
            <a:r>
              <a:rPr lang="ro-RO" sz="3200" b="1" dirty="0"/>
              <a:t>a</a:t>
            </a:r>
            <a:r>
              <a:rPr lang="ro-RO" sz="3200" b="1" dirty="0" smtClean="0"/>
              <a:t>nul şcolar </a:t>
            </a:r>
            <a:r>
              <a:rPr lang="ro-RO" sz="3200" b="1" dirty="0" smtClean="0"/>
              <a:t>2011-2012</a:t>
            </a:r>
          </a:p>
          <a:p>
            <a:r>
              <a:rPr lang="ro-RO" sz="2400" b="1" dirty="0"/>
              <a:t>Inspector şcolar de specialitate</a:t>
            </a:r>
          </a:p>
          <a:p>
            <a:r>
              <a:rPr lang="ro-RO" sz="2400" b="1" dirty="0"/>
              <a:t>Prof. Jelco STANCOV</a:t>
            </a:r>
            <a:endParaRPr lang="en-US" sz="2400" b="1" dirty="0"/>
          </a:p>
          <a:p>
            <a:endParaRPr lang="en-US" b="1" dirty="0"/>
          </a:p>
        </p:txBody>
      </p:sp>
      <p:pic>
        <p:nvPicPr>
          <p:cNvPr id="205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52400"/>
            <a:ext cx="11239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7" descr="ANTET MEC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1800" y="152400"/>
            <a:ext cx="2201876"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CONŢINUTUL ŞI ORGANIZAREA PROGRAMULUI</a:t>
            </a:r>
            <a:endParaRPr lang="en-US" sz="3200" dirty="0">
              <a:solidFill>
                <a:schemeClr val="tx1"/>
              </a:solidFill>
            </a:endParaRPr>
          </a:p>
        </p:txBody>
      </p:sp>
      <p:sp>
        <p:nvSpPr>
          <p:cNvPr id="2" name="TextBox 1"/>
          <p:cNvSpPr txBox="1"/>
          <p:nvPr/>
        </p:nvSpPr>
        <p:spPr>
          <a:xfrm>
            <a:off x="228600" y="1733405"/>
            <a:ext cx="8744803" cy="4801314"/>
          </a:xfrm>
          <a:prstGeom prst="rect">
            <a:avLst/>
          </a:prstGeom>
          <a:noFill/>
        </p:spPr>
        <p:txBody>
          <a:bodyPr wrap="square" rtlCol="0">
            <a:spAutoFit/>
          </a:bodyPr>
          <a:lstStyle/>
          <a:p>
            <a:pPr algn="just"/>
            <a:r>
              <a:rPr lang="vi-VN" sz="3000" dirty="0" smtClean="0"/>
              <a:t>Atât </a:t>
            </a:r>
            <a:r>
              <a:rPr lang="vi-VN" sz="3000" dirty="0"/>
              <a:t>elevii, cât și cadrele didactice vor alege activitățile la care doresc să participe, din lista celor propuse. De asemenea, se va avea în vedere posibilitatea implicării părinților care doresc acest lucru, precum și a altor parteneri. </a:t>
            </a:r>
            <a:endParaRPr lang="ro-RO" sz="3000" dirty="0" smtClean="0"/>
          </a:p>
          <a:p>
            <a:pPr algn="just"/>
            <a:r>
              <a:rPr lang="ro-RO" sz="3000" dirty="0" smtClean="0"/>
              <a:t> </a:t>
            </a:r>
            <a:r>
              <a:rPr lang="vi-VN" sz="3000" dirty="0" smtClean="0"/>
              <a:t>Fiecare </a:t>
            </a:r>
            <a:r>
              <a:rPr lang="vi-VN" sz="3000" dirty="0"/>
              <a:t>activitate la care participă copii preșcolari/elevi trebuie să fie coordonată de un număr corespunzător de cadre </a:t>
            </a:r>
            <a:r>
              <a:rPr lang="vi-VN" sz="3000" dirty="0" smtClean="0"/>
              <a:t>didactice</a:t>
            </a:r>
            <a:r>
              <a:rPr lang="ro-RO" sz="3000" dirty="0" smtClean="0"/>
              <a:t> </a:t>
            </a:r>
            <a:r>
              <a:rPr lang="vi-VN" sz="3000" dirty="0" smtClean="0"/>
              <a:t>pentru </a:t>
            </a:r>
            <a:r>
              <a:rPr lang="vi-VN" sz="3000" dirty="0"/>
              <a:t>asigurarea supravegherii copiilor preșcolari/elevilor și a securității acestora.</a:t>
            </a:r>
          </a:p>
        </p:txBody>
      </p:sp>
    </p:spTree>
    <p:extLst>
      <p:ext uri="{BB962C8B-B14F-4D97-AF65-F5344CB8AC3E}">
        <p14:creationId xmlns:p14="http://schemas.microsoft.com/office/powerpoint/2010/main" val="18841286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TIPURI DE ACTIVITĂŢI ÎN CADRUL PROGRAMULUI „SCOALA ALTFEL”</a:t>
            </a:r>
            <a:endParaRPr lang="en-US" sz="3200" dirty="0">
              <a:solidFill>
                <a:schemeClr val="tx1"/>
              </a:solidFill>
            </a:endParaRPr>
          </a:p>
        </p:txBody>
      </p:sp>
      <p:sp>
        <p:nvSpPr>
          <p:cNvPr id="2" name="TextBox 1"/>
          <p:cNvSpPr txBox="1"/>
          <p:nvPr/>
        </p:nvSpPr>
        <p:spPr>
          <a:xfrm>
            <a:off x="204715" y="1828800"/>
            <a:ext cx="8744803" cy="4194995"/>
          </a:xfrm>
          <a:prstGeom prst="rect">
            <a:avLst/>
          </a:prstGeom>
          <a:noFill/>
        </p:spPr>
        <p:txBody>
          <a:bodyPr wrap="square" rtlCol="0">
            <a:spAutoFit/>
          </a:bodyPr>
          <a:lstStyle/>
          <a:p>
            <a:pPr algn="just"/>
            <a:r>
              <a:rPr lang="vi-VN" sz="3100" dirty="0" smtClean="0"/>
              <a:t> </a:t>
            </a:r>
            <a:r>
              <a:rPr lang="vi-VN" sz="3100" dirty="0"/>
              <a:t>activități culturale</a:t>
            </a:r>
            <a:r>
              <a:rPr lang="vi-VN" sz="3100" dirty="0" smtClean="0"/>
              <a:t>;</a:t>
            </a:r>
            <a:endParaRPr lang="vi-VN" sz="3100" dirty="0"/>
          </a:p>
          <a:p>
            <a:pPr algn="just"/>
            <a:r>
              <a:rPr lang="vi-VN" sz="3100" dirty="0" smtClean="0"/>
              <a:t> </a:t>
            </a:r>
            <a:r>
              <a:rPr lang="vi-VN" sz="3100" dirty="0"/>
              <a:t>activități tehnico-științifice;</a:t>
            </a:r>
          </a:p>
          <a:p>
            <a:pPr algn="just"/>
            <a:r>
              <a:rPr lang="vi-VN" sz="3100" dirty="0" smtClean="0"/>
              <a:t> </a:t>
            </a:r>
            <a:r>
              <a:rPr lang="vi-VN" sz="3100" dirty="0"/>
              <a:t>activități sportive;</a:t>
            </a:r>
          </a:p>
          <a:p>
            <a:pPr algn="just"/>
            <a:r>
              <a:rPr lang="vi-VN" sz="3100" dirty="0" smtClean="0"/>
              <a:t> </a:t>
            </a:r>
            <a:r>
              <a:rPr lang="vi-VN" sz="3100" dirty="0"/>
              <a:t>activități de educație pentru cetățenie democratică, pentru promovarea valorilor umanitare (inclusiv voluntariat, caritate, implicare activă în societate, responsabilitate socială, relații și comunicare etc</a:t>
            </a:r>
            <a:r>
              <a:rPr lang="vi-VN" sz="3100" dirty="0" smtClean="0"/>
              <a:t>.);</a:t>
            </a:r>
            <a:endParaRPr lang="ro-RO" sz="3100" dirty="0" smtClean="0"/>
          </a:p>
        </p:txBody>
      </p:sp>
    </p:spTree>
    <p:extLst>
      <p:ext uri="{BB962C8B-B14F-4D97-AF65-F5344CB8AC3E}">
        <p14:creationId xmlns:p14="http://schemas.microsoft.com/office/powerpoint/2010/main" val="17258899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TIPURI DE ACTIVITĂŢI ÎN CADRUL PROGRAMULUI „SCOALA ALTFEL”</a:t>
            </a:r>
            <a:endParaRPr lang="en-US" sz="3200" dirty="0">
              <a:solidFill>
                <a:schemeClr val="tx1"/>
              </a:solidFill>
            </a:endParaRPr>
          </a:p>
        </p:txBody>
      </p:sp>
      <p:sp>
        <p:nvSpPr>
          <p:cNvPr id="2" name="TextBox 1"/>
          <p:cNvSpPr txBox="1"/>
          <p:nvPr/>
        </p:nvSpPr>
        <p:spPr>
          <a:xfrm>
            <a:off x="228599" y="1524000"/>
            <a:ext cx="8744803" cy="5244513"/>
          </a:xfrm>
          <a:prstGeom prst="rect">
            <a:avLst/>
          </a:prstGeom>
          <a:noFill/>
        </p:spPr>
        <p:txBody>
          <a:bodyPr wrap="square" rtlCol="0">
            <a:spAutoFit/>
          </a:bodyPr>
          <a:lstStyle/>
          <a:p>
            <a:pPr algn="just"/>
            <a:r>
              <a:rPr lang="ro-RO" sz="3100" dirty="0"/>
              <a:t> </a:t>
            </a:r>
            <a:r>
              <a:rPr lang="vi-VN" sz="3100" dirty="0"/>
              <a:t>activități de educație pentru sănătate și stil de viață sănătos (inclusiv referitoare la dependență de calculator, siguranță pe internet etc</a:t>
            </a:r>
            <a:r>
              <a:rPr lang="vi-VN" sz="3100" dirty="0" smtClean="0"/>
              <a:t>.);</a:t>
            </a:r>
            <a:r>
              <a:rPr lang="ro-RO" sz="3100" dirty="0" smtClean="0"/>
              <a:t> </a:t>
            </a:r>
          </a:p>
          <a:p>
            <a:pPr algn="just"/>
            <a:endParaRPr lang="ro-RO" sz="3100" dirty="0" smtClean="0"/>
          </a:p>
          <a:p>
            <a:pPr algn="just"/>
            <a:r>
              <a:rPr lang="vi-VN" sz="3100" dirty="0" smtClean="0"/>
              <a:t>activități </a:t>
            </a:r>
            <a:r>
              <a:rPr lang="vi-VN" sz="3100" dirty="0"/>
              <a:t>de educație ecologică și de protecție a mediului (inclusiv colectare selectivă, economisirea energiei, energie alternativă etc</a:t>
            </a:r>
            <a:r>
              <a:rPr lang="vi-VN" sz="3100" dirty="0" smtClean="0"/>
              <a:t>.);</a:t>
            </a:r>
            <a:endParaRPr lang="ro-RO" sz="3100" dirty="0" smtClean="0"/>
          </a:p>
          <a:p>
            <a:pPr algn="just">
              <a:buNone/>
            </a:pPr>
            <a:endParaRPr lang="vi-VN" sz="3100" dirty="0"/>
          </a:p>
          <a:p>
            <a:pPr algn="just"/>
            <a:r>
              <a:rPr lang="vi-VN" sz="3100" dirty="0" smtClean="0"/>
              <a:t> </a:t>
            </a:r>
            <a:r>
              <a:rPr lang="vi-VN" sz="3100" dirty="0"/>
              <a:t>activități de educație rutieră, PSI, educație pentru reacții corecte în situații de urgență etc.</a:t>
            </a:r>
          </a:p>
        </p:txBody>
      </p:sp>
    </p:spTree>
    <p:extLst>
      <p:ext uri="{BB962C8B-B14F-4D97-AF65-F5344CB8AC3E}">
        <p14:creationId xmlns:p14="http://schemas.microsoft.com/office/powerpoint/2010/main" val="12099485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ACESTE ACTIVITĂŢI SE VOR ORGANIZA SUB DIFERITE FORME </a:t>
            </a:r>
            <a:endParaRPr lang="en-US" sz="3200" dirty="0">
              <a:solidFill>
                <a:schemeClr val="tx1"/>
              </a:solidFill>
            </a:endParaRPr>
          </a:p>
        </p:txBody>
      </p:sp>
      <p:sp>
        <p:nvSpPr>
          <p:cNvPr id="2" name="TextBox 1"/>
          <p:cNvSpPr txBox="1"/>
          <p:nvPr/>
        </p:nvSpPr>
        <p:spPr>
          <a:xfrm>
            <a:off x="228598" y="1828800"/>
            <a:ext cx="8744803" cy="4385816"/>
          </a:xfrm>
          <a:prstGeom prst="rect">
            <a:avLst/>
          </a:prstGeom>
          <a:noFill/>
        </p:spPr>
        <p:txBody>
          <a:bodyPr wrap="square" rtlCol="0">
            <a:spAutoFit/>
          </a:bodyPr>
          <a:lstStyle/>
          <a:p>
            <a:pPr algn="just"/>
            <a:r>
              <a:rPr lang="ro-RO" sz="3100" dirty="0"/>
              <a:t> </a:t>
            </a:r>
            <a:r>
              <a:rPr lang="vi-VN" sz="3100" dirty="0"/>
              <a:t>ateliere de teatru, dans, muzică, arte plastice, educație media și cinematografică</a:t>
            </a:r>
            <a:r>
              <a:rPr lang="vi-VN" sz="3100" dirty="0" smtClean="0"/>
              <a:t>;</a:t>
            </a:r>
            <a:endParaRPr lang="ro-RO" sz="3100" dirty="0" smtClean="0"/>
          </a:p>
          <a:p>
            <a:pPr algn="just"/>
            <a:endParaRPr lang="ro-RO" sz="3100" dirty="0" smtClean="0"/>
          </a:p>
          <a:p>
            <a:pPr algn="just"/>
            <a:r>
              <a:rPr lang="ro-RO" sz="3100" dirty="0" smtClean="0"/>
              <a:t> </a:t>
            </a:r>
            <a:r>
              <a:rPr lang="it-IT" sz="3100" dirty="0" smtClean="0"/>
              <a:t>competi</a:t>
            </a:r>
            <a:r>
              <a:rPr lang="ro-RO" sz="3100" dirty="0" smtClean="0"/>
              <a:t>ţ</a:t>
            </a:r>
            <a:r>
              <a:rPr lang="it-IT" sz="3100" dirty="0" smtClean="0"/>
              <a:t>ii </a:t>
            </a:r>
            <a:r>
              <a:rPr lang="it-IT" sz="3100" dirty="0"/>
              <a:t>organizate la nivelul </a:t>
            </a:r>
            <a:r>
              <a:rPr lang="ro-RO" sz="3100" dirty="0" smtClean="0"/>
              <a:t>ş</a:t>
            </a:r>
            <a:r>
              <a:rPr lang="it-IT" sz="3100" dirty="0" smtClean="0"/>
              <a:t>colii</a:t>
            </a:r>
            <a:r>
              <a:rPr lang="it-IT" sz="3100" dirty="0"/>
              <a:t>, al grupurilor de </a:t>
            </a:r>
            <a:r>
              <a:rPr lang="ro-RO" sz="3100" dirty="0" smtClean="0"/>
              <a:t>ş</a:t>
            </a:r>
            <a:r>
              <a:rPr lang="it-IT" sz="3100" dirty="0" smtClean="0"/>
              <a:t>coli</a:t>
            </a:r>
            <a:r>
              <a:rPr lang="it-IT" sz="3100" dirty="0"/>
              <a:t>, al </a:t>
            </a:r>
            <a:r>
              <a:rPr lang="it-IT" sz="3100" dirty="0" smtClean="0"/>
              <a:t>localit</a:t>
            </a:r>
            <a:r>
              <a:rPr lang="ro-RO" sz="3100" dirty="0" smtClean="0"/>
              <a:t>ăţ</a:t>
            </a:r>
            <a:r>
              <a:rPr lang="it-IT" sz="3100" dirty="0" smtClean="0"/>
              <a:t>ii </a:t>
            </a:r>
            <a:r>
              <a:rPr lang="it-IT" sz="3100" dirty="0"/>
              <a:t>sau al </a:t>
            </a:r>
            <a:r>
              <a:rPr lang="it-IT" sz="3100" dirty="0" smtClean="0"/>
              <a:t>jude</a:t>
            </a:r>
            <a:r>
              <a:rPr lang="ro-RO" sz="3100" dirty="0" smtClean="0"/>
              <a:t>ţ</a:t>
            </a:r>
            <a:r>
              <a:rPr lang="it-IT" sz="3100" dirty="0" smtClean="0"/>
              <a:t>ului;</a:t>
            </a:r>
            <a:endParaRPr lang="ro-RO" sz="3100" dirty="0" smtClean="0"/>
          </a:p>
          <a:p>
            <a:pPr algn="just"/>
            <a:endParaRPr lang="vi-VN" sz="3100" dirty="0"/>
          </a:p>
          <a:p>
            <a:pPr algn="just"/>
            <a:r>
              <a:rPr lang="vi-VN" sz="3100" dirty="0" smtClean="0"/>
              <a:t> </a:t>
            </a:r>
            <a:r>
              <a:rPr lang="vi-VN" sz="3100" dirty="0"/>
              <a:t>mese rotunde, dezbateri;</a:t>
            </a:r>
            <a:endParaRPr lang="ro-RO" sz="3100" dirty="0"/>
          </a:p>
          <a:p>
            <a:pPr algn="just">
              <a:buNone/>
            </a:pPr>
            <a:endParaRPr lang="vi-VN" sz="3100" dirty="0"/>
          </a:p>
        </p:txBody>
      </p:sp>
    </p:spTree>
    <p:extLst>
      <p:ext uri="{BB962C8B-B14F-4D97-AF65-F5344CB8AC3E}">
        <p14:creationId xmlns:p14="http://schemas.microsoft.com/office/powerpoint/2010/main" val="37696635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ACESTE ACTIVITĂŢI SE VOR ORGANIZA SUB DIFERITE FORME </a:t>
            </a:r>
            <a:endParaRPr lang="en-US" sz="3200" dirty="0">
              <a:solidFill>
                <a:schemeClr val="tx1"/>
              </a:solidFill>
            </a:endParaRPr>
          </a:p>
        </p:txBody>
      </p:sp>
      <p:sp>
        <p:nvSpPr>
          <p:cNvPr id="2" name="TextBox 1"/>
          <p:cNvSpPr txBox="1"/>
          <p:nvPr/>
        </p:nvSpPr>
        <p:spPr>
          <a:xfrm>
            <a:off x="228598" y="1905000"/>
            <a:ext cx="8744803" cy="4194995"/>
          </a:xfrm>
          <a:prstGeom prst="rect">
            <a:avLst/>
          </a:prstGeom>
          <a:noFill/>
        </p:spPr>
        <p:txBody>
          <a:bodyPr wrap="square" rtlCol="0">
            <a:spAutoFit/>
          </a:bodyPr>
          <a:lstStyle/>
          <a:p>
            <a:pPr algn="just"/>
            <a:r>
              <a:rPr lang="ro-RO" sz="3100" dirty="0" smtClean="0"/>
              <a:t> </a:t>
            </a:r>
            <a:r>
              <a:rPr lang="pt-BR" sz="3100" dirty="0" smtClean="0"/>
              <a:t>activit</a:t>
            </a:r>
            <a:r>
              <a:rPr lang="ro-RO" sz="3100" dirty="0" smtClean="0"/>
              <a:t>ăţ</a:t>
            </a:r>
            <a:r>
              <a:rPr lang="pt-BR" sz="3100" dirty="0" smtClean="0"/>
              <a:t>i </a:t>
            </a:r>
            <a:r>
              <a:rPr lang="pt-BR" sz="3100" dirty="0"/>
              <a:t>de voluntariat sau de interes comunitar</a:t>
            </a:r>
            <a:r>
              <a:rPr lang="pt-BR" sz="3100" dirty="0" smtClean="0"/>
              <a:t>;</a:t>
            </a:r>
            <a:endParaRPr lang="vi-VN" sz="3100" dirty="0"/>
          </a:p>
          <a:p>
            <a:pPr algn="just"/>
            <a:r>
              <a:rPr lang="vi-VN" sz="3100" dirty="0"/>
              <a:t> campanii antitutun/antialcool/antipoluare</a:t>
            </a:r>
            <a:r>
              <a:rPr lang="vi-VN" sz="3100" dirty="0" smtClean="0"/>
              <a:t>/</a:t>
            </a:r>
            <a:r>
              <a:rPr lang="ro-RO" sz="3100" dirty="0" smtClean="0"/>
              <a:t> </a:t>
            </a:r>
            <a:r>
              <a:rPr lang="vi-VN" sz="3100" dirty="0" smtClean="0"/>
              <a:t>de </a:t>
            </a:r>
            <a:r>
              <a:rPr lang="vi-VN" sz="3100" dirty="0"/>
              <a:t>prevenire a delincvenței juvenile/de prevenire a traficului de </a:t>
            </a:r>
            <a:r>
              <a:rPr lang="vi-VN" sz="3100" dirty="0" smtClean="0"/>
              <a:t>persoane </a:t>
            </a:r>
            <a:r>
              <a:rPr lang="vi-VN" sz="3100" dirty="0"/>
              <a:t>etc</a:t>
            </a:r>
            <a:r>
              <a:rPr lang="vi-VN" sz="3100" dirty="0" smtClean="0"/>
              <a:t>.;</a:t>
            </a:r>
            <a:endParaRPr lang="ro-RO" sz="3100" dirty="0" smtClean="0"/>
          </a:p>
          <a:p>
            <a:pPr algn="just"/>
            <a:r>
              <a:rPr lang="ro-RO" sz="3100" dirty="0" smtClean="0"/>
              <a:t> </a:t>
            </a:r>
            <a:r>
              <a:rPr lang="vi-VN" sz="3100" dirty="0" smtClean="0"/>
              <a:t>proiecte </a:t>
            </a:r>
            <a:r>
              <a:rPr lang="vi-VN" sz="3100" dirty="0"/>
              <a:t>comunitare, de responsabilitate socialã</a:t>
            </a:r>
            <a:r>
              <a:rPr lang="vi-VN" sz="3100" dirty="0" smtClean="0"/>
              <a:t>;</a:t>
            </a:r>
            <a:endParaRPr lang="ro-RO" sz="3100" dirty="0" smtClean="0"/>
          </a:p>
          <a:p>
            <a:pPr algn="just"/>
            <a:r>
              <a:rPr lang="ro-RO" sz="3100" dirty="0" smtClean="0"/>
              <a:t> </a:t>
            </a:r>
            <a:r>
              <a:rPr lang="vi-VN" sz="3100" dirty="0" smtClean="0"/>
              <a:t>peer </a:t>
            </a:r>
            <a:r>
              <a:rPr lang="vi-VN" sz="3100" dirty="0"/>
              <a:t>- education;</a:t>
            </a:r>
          </a:p>
        </p:txBody>
      </p:sp>
    </p:spTree>
    <p:extLst>
      <p:ext uri="{BB962C8B-B14F-4D97-AF65-F5344CB8AC3E}">
        <p14:creationId xmlns:p14="http://schemas.microsoft.com/office/powerpoint/2010/main" val="26648870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ACESTE ACTIVITĂŢI SE VOR ORGANIZA SUB DIFERITE FORME </a:t>
            </a:r>
            <a:endParaRPr lang="en-US" sz="3200" dirty="0">
              <a:solidFill>
                <a:schemeClr val="tx1"/>
              </a:solidFill>
            </a:endParaRPr>
          </a:p>
        </p:txBody>
      </p:sp>
      <p:sp>
        <p:nvSpPr>
          <p:cNvPr id="2" name="TextBox 1"/>
          <p:cNvSpPr txBox="1"/>
          <p:nvPr/>
        </p:nvSpPr>
        <p:spPr>
          <a:xfrm>
            <a:off x="228599" y="1371600"/>
            <a:ext cx="8744803" cy="5435334"/>
          </a:xfrm>
          <a:prstGeom prst="rect">
            <a:avLst/>
          </a:prstGeom>
          <a:noFill/>
        </p:spPr>
        <p:txBody>
          <a:bodyPr wrap="square" rtlCol="0">
            <a:spAutoFit/>
          </a:bodyPr>
          <a:lstStyle/>
          <a:p>
            <a:pPr algn="just"/>
            <a:r>
              <a:rPr lang="ro-RO" sz="3100" dirty="0"/>
              <a:t> </a:t>
            </a:r>
            <a:r>
              <a:rPr lang="vi-VN" sz="3100" dirty="0"/>
              <a:t>schimburi de </a:t>
            </a:r>
            <a:r>
              <a:rPr lang="vi-VN" sz="3100" dirty="0" smtClean="0"/>
              <a:t>experien</a:t>
            </a:r>
            <a:r>
              <a:rPr lang="ro-RO" sz="3100" dirty="0" smtClean="0"/>
              <a:t>ţă</a:t>
            </a:r>
            <a:r>
              <a:rPr lang="vi-VN" sz="3100" dirty="0" smtClean="0"/>
              <a:t>;</a:t>
            </a:r>
            <a:endParaRPr lang="ro-RO" sz="3100" dirty="0" smtClean="0"/>
          </a:p>
          <a:p>
            <a:pPr algn="just"/>
            <a:endParaRPr lang="ro-RO" sz="3100" dirty="0" smtClean="0"/>
          </a:p>
          <a:p>
            <a:pPr algn="just"/>
            <a:r>
              <a:rPr lang="ro-RO" sz="3100" dirty="0" smtClean="0"/>
              <a:t> vizite </a:t>
            </a:r>
            <a:r>
              <a:rPr lang="ro-RO" sz="3100" dirty="0"/>
              <a:t>de studii</a:t>
            </a:r>
            <a:r>
              <a:rPr lang="ro-RO" sz="3100" dirty="0" smtClean="0"/>
              <a:t>;</a:t>
            </a:r>
          </a:p>
          <a:p>
            <a:pPr algn="just"/>
            <a:endParaRPr lang="ro-RO" sz="3100" dirty="0" smtClean="0"/>
          </a:p>
          <a:p>
            <a:pPr algn="just"/>
            <a:r>
              <a:rPr lang="ro-RO" sz="3100" dirty="0"/>
              <a:t> </a:t>
            </a:r>
            <a:r>
              <a:rPr lang="ro-RO" sz="3100" dirty="0" smtClean="0"/>
              <a:t>tabere/şcoli </a:t>
            </a:r>
            <a:r>
              <a:rPr lang="ro-RO" sz="3100" dirty="0"/>
              <a:t>de </a:t>
            </a:r>
            <a:r>
              <a:rPr lang="ro-RO" sz="3100" dirty="0" smtClean="0"/>
              <a:t>creaţie </a:t>
            </a:r>
            <a:r>
              <a:rPr lang="ro-RO" sz="3100" dirty="0"/>
              <a:t>sau de cercetare</a:t>
            </a:r>
            <a:r>
              <a:rPr lang="ro-RO" sz="3100" dirty="0" smtClean="0"/>
              <a:t>;</a:t>
            </a:r>
          </a:p>
          <a:p>
            <a:pPr algn="just"/>
            <a:endParaRPr lang="ro-RO" sz="3100" dirty="0" smtClean="0"/>
          </a:p>
          <a:p>
            <a:pPr algn="just"/>
            <a:r>
              <a:rPr lang="ro-RO" sz="3100" dirty="0"/>
              <a:t> parteneriate </a:t>
            </a:r>
            <a:r>
              <a:rPr lang="ro-RO" sz="3100" dirty="0" smtClean="0"/>
              <a:t>educaţionale şi </a:t>
            </a:r>
            <a:r>
              <a:rPr lang="ro-RO" sz="3100" dirty="0"/>
              <a:t>tematice la nivel de </a:t>
            </a:r>
            <a:r>
              <a:rPr lang="ro-RO" sz="3100" dirty="0" smtClean="0"/>
              <a:t>unităţi </a:t>
            </a:r>
            <a:r>
              <a:rPr lang="ro-RO" sz="3100" dirty="0"/>
              <a:t>de </a:t>
            </a:r>
            <a:r>
              <a:rPr lang="ro-RO" sz="3100" dirty="0" smtClean="0"/>
              <a:t>învăţământ</a:t>
            </a:r>
            <a:r>
              <a:rPr lang="ro-RO" sz="3100" dirty="0"/>
              <a:t>, pe plan intern </a:t>
            </a:r>
            <a:r>
              <a:rPr lang="ro-RO" sz="3100" dirty="0" smtClean="0"/>
              <a:t>şi internaţional</a:t>
            </a:r>
            <a:r>
              <a:rPr lang="ro-RO" sz="3100" dirty="0"/>
              <a:t>, pentru dezvoltarea aptitudinilor pentru lucrul în echipa </a:t>
            </a:r>
            <a:r>
              <a:rPr lang="ro-RO" sz="3100" dirty="0" smtClean="0"/>
              <a:t>şi </a:t>
            </a:r>
            <a:r>
              <a:rPr lang="ro-RO" sz="3100" dirty="0"/>
              <a:t>în proiecte</a:t>
            </a:r>
            <a:r>
              <a:rPr lang="ro-RO" sz="3100" dirty="0" smtClean="0"/>
              <a:t>.</a:t>
            </a:r>
          </a:p>
        </p:txBody>
      </p:sp>
    </p:spTree>
    <p:extLst>
      <p:ext uri="{BB962C8B-B14F-4D97-AF65-F5344CB8AC3E}">
        <p14:creationId xmlns:p14="http://schemas.microsoft.com/office/powerpoint/2010/main" val="42360126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64993" y="152400"/>
            <a:ext cx="7696200" cy="990600"/>
          </a:xfrm>
        </p:spPr>
        <p:txBody>
          <a:bodyPr/>
          <a:lstStyle/>
          <a:p>
            <a:pPr algn="ctr"/>
            <a:r>
              <a:rPr lang="ro-RO" sz="3200" dirty="0" smtClean="0"/>
              <a:t>MONITORIZARE ŞI EVALUARE</a:t>
            </a:r>
            <a:endParaRPr lang="en-US" sz="3200" dirty="0">
              <a:solidFill>
                <a:schemeClr val="tx1"/>
              </a:solidFill>
            </a:endParaRPr>
          </a:p>
        </p:txBody>
      </p:sp>
      <p:sp>
        <p:nvSpPr>
          <p:cNvPr id="2" name="TextBox 1"/>
          <p:cNvSpPr txBox="1"/>
          <p:nvPr/>
        </p:nvSpPr>
        <p:spPr>
          <a:xfrm>
            <a:off x="228599" y="1371600"/>
            <a:ext cx="8744803" cy="5213735"/>
          </a:xfrm>
          <a:prstGeom prst="rect">
            <a:avLst/>
          </a:prstGeom>
          <a:noFill/>
        </p:spPr>
        <p:txBody>
          <a:bodyPr wrap="square" rtlCol="0">
            <a:spAutoFit/>
          </a:bodyPr>
          <a:lstStyle/>
          <a:p>
            <a:pPr algn="just"/>
            <a:r>
              <a:rPr lang="ro-RO" sz="3200" dirty="0" smtClean="0"/>
              <a:t> </a:t>
            </a:r>
            <a:r>
              <a:rPr lang="vi-VN" sz="3200" dirty="0" smtClean="0"/>
              <a:t>Activitățile </a:t>
            </a:r>
            <a:r>
              <a:rPr lang="vi-VN" sz="3200" dirty="0"/>
              <a:t>vor fi organizate în fiecare zi lucrătoare a săptămânii menționate, acoperind cel puțin numărul de ore prevăzut în orarul obișnuit al școlii, atât pentru elevi, cât și pentru cadrele didactice. </a:t>
            </a:r>
            <a:endParaRPr lang="ro-RO" sz="3200" dirty="0" smtClean="0"/>
          </a:p>
          <a:p>
            <a:pPr algn="just">
              <a:buNone/>
            </a:pPr>
            <a:endParaRPr lang="ro-RO" sz="3200" dirty="0" smtClean="0"/>
          </a:p>
          <a:p>
            <a:pPr algn="just"/>
            <a:r>
              <a:rPr lang="ro-RO" sz="3200" dirty="0"/>
              <a:t> Dupã aprobarea de </a:t>
            </a:r>
            <a:r>
              <a:rPr lang="ro-RO" sz="3200" dirty="0" smtClean="0"/>
              <a:t>către </a:t>
            </a:r>
            <a:r>
              <a:rPr lang="ro-RO" sz="3200" dirty="0"/>
              <a:t>consiliul de </a:t>
            </a:r>
            <a:r>
              <a:rPr lang="ro-RO" sz="3200" dirty="0" smtClean="0"/>
              <a:t>administraţie</a:t>
            </a:r>
            <a:r>
              <a:rPr lang="ro-RO" sz="3200" dirty="0"/>
              <a:t>, programul adoptat devine obligatoriu, atât pentru elevi, cât ş</a:t>
            </a:r>
            <a:r>
              <a:rPr lang="ro-RO" sz="3200" dirty="0" smtClean="0"/>
              <a:t>i </a:t>
            </a:r>
            <a:r>
              <a:rPr lang="ro-RO" sz="3200" dirty="0"/>
              <a:t>pentru cadrele didactice.</a:t>
            </a:r>
            <a:endParaRPr lang="vi-VN" sz="3200" dirty="0"/>
          </a:p>
        </p:txBody>
      </p:sp>
    </p:spTree>
    <p:extLst>
      <p:ext uri="{BB962C8B-B14F-4D97-AF65-F5344CB8AC3E}">
        <p14:creationId xmlns:p14="http://schemas.microsoft.com/office/powerpoint/2010/main" val="36990606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64993" y="152400"/>
            <a:ext cx="7696200" cy="990600"/>
          </a:xfrm>
        </p:spPr>
        <p:txBody>
          <a:bodyPr/>
          <a:lstStyle/>
          <a:p>
            <a:pPr algn="ctr"/>
            <a:r>
              <a:rPr lang="ro-RO" sz="3200" dirty="0" smtClean="0"/>
              <a:t>MONITORIZARE ŞI EVALUARE</a:t>
            </a:r>
            <a:endParaRPr lang="en-US" sz="3200" dirty="0">
              <a:solidFill>
                <a:schemeClr val="tx1"/>
              </a:solidFill>
            </a:endParaRPr>
          </a:p>
        </p:txBody>
      </p:sp>
      <p:sp>
        <p:nvSpPr>
          <p:cNvPr id="2" name="TextBox 1"/>
          <p:cNvSpPr txBox="1"/>
          <p:nvPr/>
        </p:nvSpPr>
        <p:spPr>
          <a:xfrm>
            <a:off x="228599" y="1371600"/>
            <a:ext cx="8744803" cy="5530745"/>
          </a:xfrm>
          <a:prstGeom prst="rect">
            <a:avLst/>
          </a:prstGeom>
          <a:noFill/>
        </p:spPr>
        <p:txBody>
          <a:bodyPr wrap="square" rtlCol="0">
            <a:spAutoFit/>
          </a:bodyPr>
          <a:lstStyle/>
          <a:p>
            <a:pPr algn="just"/>
            <a:r>
              <a:rPr lang="ro-RO" sz="3100" dirty="0" smtClean="0"/>
              <a:t> </a:t>
            </a:r>
            <a:r>
              <a:rPr lang="vi-VN" sz="3100" dirty="0" smtClean="0"/>
              <a:t>Elevii </a:t>
            </a:r>
            <a:r>
              <a:rPr lang="vi-VN" sz="3100" dirty="0"/>
              <a:t>au obligația de a participa la activitățile pentru care s-au înscris, absențele fiind înregistrate în catalog, la rubrica </a:t>
            </a:r>
            <a:r>
              <a:rPr lang="vi-VN" sz="3100" i="1" dirty="0"/>
              <a:t>Purtare</a:t>
            </a:r>
            <a:r>
              <a:rPr lang="vi-VN" sz="3100" dirty="0"/>
              <a:t>. </a:t>
            </a:r>
          </a:p>
          <a:p>
            <a:pPr algn="just"/>
            <a:r>
              <a:rPr lang="ro-RO" sz="3100" dirty="0" smtClean="0"/>
              <a:t> </a:t>
            </a:r>
            <a:r>
              <a:rPr lang="vi-VN" sz="3100" dirty="0" smtClean="0"/>
              <a:t>Activitățile </a:t>
            </a:r>
            <a:r>
              <a:rPr lang="vi-VN" sz="3100" dirty="0"/>
              <a:t>aprobate se vor menționa în condica de prezență a cadrelor didactice și vor fi monitorizate de conducerea unității de învățământ. </a:t>
            </a:r>
            <a:endParaRPr lang="ro-RO" sz="3100" dirty="0" smtClean="0"/>
          </a:p>
          <a:p>
            <a:pPr algn="just"/>
            <a:r>
              <a:rPr lang="ro-RO" sz="3100" dirty="0"/>
              <a:t> </a:t>
            </a:r>
            <a:r>
              <a:rPr lang="vi-VN" sz="3100" dirty="0" smtClean="0"/>
              <a:t>Directorul </a:t>
            </a:r>
            <a:r>
              <a:rPr lang="vi-VN" sz="3100" dirty="0"/>
              <a:t>unității de învățământ, consilierul educativ, șeful comisiei pentru evaluarea și asigurarea calității, vor monitoriza și evalua activitățile din programul </a:t>
            </a:r>
            <a:r>
              <a:rPr lang="vi-VN" sz="3100" b="1" dirty="0"/>
              <a:t>”Școala altfel”</a:t>
            </a:r>
            <a:r>
              <a:rPr lang="vi-VN" sz="3100" dirty="0"/>
              <a:t>. </a:t>
            </a:r>
          </a:p>
        </p:txBody>
      </p:sp>
    </p:spTree>
    <p:extLst>
      <p:ext uri="{BB962C8B-B14F-4D97-AF65-F5344CB8AC3E}">
        <p14:creationId xmlns:p14="http://schemas.microsoft.com/office/powerpoint/2010/main" val="339700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64993" y="152400"/>
            <a:ext cx="7696200" cy="990600"/>
          </a:xfrm>
        </p:spPr>
        <p:txBody>
          <a:bodyPr/>
          <a:lstStyle/>
          <a:p>
            <a:pPr algn="ctr"/>
            <a:r>
              <a:rPr lang="ro-RO" sz="3200" dirty="0" smtClean="0"/>
              <a:t>MONITORIZARE ŞI EVALUARE</a:t>
            </a:r>
            <a:endParaRPr lang="en-US" sz="3200" dirty="0">
              <a:solidFill>
                <a:schemeClr val="tx1"/>
              </a:solidFill>
            </a:endParaRPr>
          </a:p>
        </p:txBody>
      </p:sp>
      <p:sp>
        <p:nvSpPr>
          <p:cNvPr id="2" name="TextBox 1"/>
          <p:cNvSpPr txBox="1"/>
          <p:nvPr/>
        </p:nvSpPr>
        <p:spPr>
          <a:xfrm>
            <a:off x="228599" y="1371600"/>
            <a:ext cx="8744803" cy="5607689"/>
          </a:xfrm>
          <a:prstGeom prst="rect">
            <a:avLst/>
          </a:prstGeom>
          <a:noFill/>
        </p:spPr>
        <p:txBody>
          <a:bodyPr wrap="square" rtlCol="0">
            <a:spAutoFit/>
          </a:bodyPr>
          <a:lstStyle/>
          <a:p>
            <a:pPr algn="just"/>
            <a:r>
              <a:rPr lang="ro-RO" sz="3200" dirty="0" smtClean="0"/>
              <a:t> </a:t>
            </a:r>
            <a:r>
              <a:rPr lang="vi-VN" sz="3200" dirty="0" smtClean="0"/>
              <a:t>Inspectoratele </a:t>
            </a:r>
            <a:r>
              <a:rPr lang="vi-VN" sz="3200" dirty="0"/>
              <a:t>școlare vor delega reprezentanţi pentru a monitoriza activitățile organizate de unitățile de învățământ în cadrul programului </a:t>
            </a:r>
            <a:r>
              <a:rPr lang="vi-VN" sz="3200" b="1" dirty="0"/>
              <a:t>”Școala altfel”</a:t>
            </a:r>
            <a:r>
              <a:rPr lang="vi-VN" sz="3200" dirty="0"/>
              <a:t>. </a:t>
            </a:r>
            <a:endParaRPr lang="en-US" sz="3200" dirty="0"/>
          </a:p>
          <a:p>
            <a:pPr algn="just"/>
            <a:r>
              <a:rPr lang="ro-RO" sz="3200" dirty="0" smtClean="0"/>
              <a:t> </a:t>
            </a:r>
            <a:r>
              <a:rPr lang="vi-VN" sz="3200" dirty="0" smtClean="0"/>
              <a:t>După </a:t>
            </a:r>
            <a:r>
              <a:rPr lang="vi-VN" sz="3200" dirty="0"/>
              <a:t>încheierea vacanței de primăvară, în fiecare unitate de învățământ, primul consiliu profesoral va analiza calitatea activităților organizate, rezultatele educaționale ale acestora, precum și modalitățile de ameliorare a planificării și organizării programului </a:t>
            </a:r>
            <a:r>
              <a:rPr lang="vi-VN" sz="3200" b="1" dirty="0"/>
              <a:t>”Școala altfel”. </a:t>
            </a:r>
            <a:endParaRPr lang="ro-RO" sz="3200" b="1" dirty="0" smtClean="0"/>
          </a:p>
        </p:txBody>
      </p:sp>
    </p:spTree>
    <p:extLst>
      <p:ext uri="{BB962C8B-B14F-4D97-AF65-F5344CB8AC3E}">
        <p14:creationId xmlns:p14="http://schemas.microsoft.com/office/powerpoint/2010/main" val="29052270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64993" y="152400"/>
            <a:ext cx="7696200" cy="990600"/>
          </a:xfrm>
        </p:spPr>
        <p:txBody>
          <a:bodyPr/>
          <a:lstStyle/>
          <a:p>
            <a:pPr algn="ctr"/>
            <a:r>
              <a:rPr lang="ro-RO" sz="3200" dirty="0" smtClean="0"/>
              <a:t>MONITORIZARE ŞI EVALUARE</a:t>
            </a:r>
            <a:endParaRPr lang="en-US" sz="3200" dirty="0">
              <a:solidFill>
                <a:schemeClr val="tx1"/>
              </a:solidFill>
            </a:endParaRPr>
          </a:p>
        </p:txBody>
      </p:sp>
      <p:sp>
        <p:nvSpPr>
          <p:cNvPr id="2" name="TextBox 1"/>
          <p:cNvSpPr txBox="1"/>
          <p:nvPr/>
        </p:nvSpPr>
        <p:spPr>
          <a:xfrm>
            <a:off x="228597" y="1676400"/>
            <a:ext cx="8744803" cy="4782848"/>
          </a:xfrm>
          <a:prstGeom prst="rect">
            <a:avLst/>
          </a:prstGeom>
          <a:noFill/>
        </p:spPr>
        <p:txBody>
          <a:bodyPr wrap="square" rtlCol="0">
            <a:spAutoFit/>
          </a:bodyPr>
          <a:lstStyle/>
          <a:p>
            <a:pPr algn="just"/>
            <a:r>
              <a:rPr lang="ro-RO" sz="3000" dirty="0" smtClean="0"/>
              <a:t> </a:t>
            </a:r>
            <a:r>
              <a:rPr lang="vi-VN" sz="3200" dirty="0" smtClean="0"/>
              <a:t>La </a:t>
            </a:r>
            <a:r>
              <a:rPr lang="vi-VN" sz="3200" dirty="0"/>
              <a:t>activitatea de analiză în cadrul consiliului profesoral, vor participa şi reprezentanţi ai elevilor şi părinților care vor prezenta puncte de vedere asupra activităţilor derulate în program</a:t>
            </a:r>
            <a:r>
              <a:rPr lang="vi-VN" sz="3200" dirty="0" smtClean="0"/>
              <a:t>.</a:t>
            </a:r>
            <a:endParaRPr lang="ro-RO" sz="3200" dirty="0" smtClean="0"/>
          </a:p>
          <a:p>
            <a:pPr algn="just">
              <a:buNone/>
            </a:pPr>
            <a:endParaRPr lang="ro-RO" sz="3200" dirty="0" smtClean="0"/>
          </a:p>
          <a:p>
            <a:pPr algn="just"/>
            <a:r>
              <a:rPr lang="vi-VN" sz="3200" dirty="0" smtClean="0"/>
              <a:t> </a:t>
            </a:r>
            <a:r>
              <a:rPr lang="vi-VN" sz="3200" dirty="0"/>
              <a:t>Directorul unității de învățământ va prezenta un raport de monitorizare a calităţii activităţilor planificate. </a:t>
            </a:r>
            <a:endParaRPr lang="ro-RO" sz="3200" dirty="0" smtClean="0"/>
          </a:p>
          <a:p>
            <a:pPr algn="just"/>
            <a:endParaRPr lang="vi-VN" sz="3000" dirty="0"/>
          </a:p>
        </p:txBody>
      </p:sp>
    </p:spTree>
    <p:extLst>
      <p:ext uri="{BB962C8B-B14F-4D97-AF65-F5344CB8AC3E}">
        <p14:creationId xmlns:p14="http://schemas.microsoft.com/office/powerpoint/2010/main" val="341232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762000"/>
          </a:xfrm>
        </p:spPr>
        <p:txBody>
          <a:bodyPr/>
          <a:lstStyle/>
          <a:p>
            <a:pPr algn="ctr"/>
            <a:r>
              <a:rPr lang="en-US" sz="3200" dirty="0" smtClean="0"/>
              <a:t>PREVEDERI GENERALE</a:t>
            </a:r>
            <a:endParaRPr lang="en-US" sz="3200" dirty="0">
              <a:solidFill>
                <a:schemeClr val="tx1"/>
              </a:solidFill>
            </a:endParaRPr>
          </a:p>
        </p:txBody>
      </p:sp>
      <p:sp>
        <p:nvSpPr>
          <p:cNvPr id="2" name="TextBox 1"/>
          <p:cNvSpPr txBox="1"/>
          <p:nvPr/>
        </p:nvSpPr>
        <p:spPr>
          <a:xfrm>
            <a:off x="233149" y="1524000"/>
            <a:ext cx="8610600" cy="5693866"/>
          </a:xfrm>
          <a:prstGeom prst="rect">
            <a:avLst/>
          </a:prstGeom>
          <a:noFill/>
        </p:spPr>
        <p:txBody>
          <a:bodyPr wrap="square" rtlCol="0">
            <a:spAutoFit/>
          </a:bodyPr>
          <a:lstStyle/>
          <a:p>
            <a:pPr algn="just"/>
            <a:r>
              <a:rPr lang="en-US" sz="3200" dirty="0" smtClean="0"/>
              <a:t> </a:t>
            </a:r>
            <a:r>
              <a:rPr lang="vi-VN" sz="3200" dirty="0" smtClean="0"/>
              <a:t>Săptămâna </a:t>
            </a:r>
            <a:r>
              <a:rPr lang="vi-VN" sz="3200" b="1" dirty="0"/>
              <a:t>2-6 aprilie 2012 </a:t>
            </a:r>
            <a:r>
              <a:rPr lang="vi-VN" sz="3200" dirty="0"/>
              <a:t>va fi dedicată activităților educative extracurriculare și extrașcolare, în cadrul programului numit </a:t>
            </a:r>
            <a:r>
              <a:rPr lang="vi-VN" sz="3200" b="1" dirty="0"/>
              <a:t>”Școala altfel”</a:t>
            </a:r>
            <a:r>
              <a:rPr lang="vi-VN" sz="3200" dirty="0"/>
              <a:t>. </a:t>
            </a:r>
            <a:endParaRPr lang="en-US" sz="3200" dirty="0" smtClean="0"/>
          </a:p>
          <a:p>
            <a:pPr algn="just">
              <a:buNone/>
            </a:pPr>
            <a:endParaRPr lang="en-US" sz="3200" dirty="0" smtClean="0"/>
          </a:p>
          <a:p>
            <a:pPr algn="just"/>
            <a:r>
              <a:rPr lang="en-US" sz="3200" dirty="0"/>
              <a:t> </a:t>
            </a:r>
            <a:r>
              <a:rPr lang="vi-VN" sz="3200" dirty="0" smtClean="0"/>
              <a:t>În </a:t>
            </a:r>
            <a:r>
              <a:rPr lang="vi-VN" sz="3200" dirty="0"/>
              <a:t>această săptămână nu se organizează cursuri conform orarului obișnuit al unității de învățământ, iar programul </a:t>
            </a:r>
            <a:r>
              <a:rPr lang="vi-VN" sz="3200" b="1" dirty="0"/>
              <a:t>”Școala altfel” </a:t>
            </a:r>
            <a:r>
              <a:rPr lang="vi-VN" sz="3200" dirty="0"/>
              <a:t>se va desfășura în conformitate cu un orar special. </a:t>
            </a:r>
          </a:p>
          <a:p>
            <a:endParaRPr lang="en-US" dirty="0"/>
          </a:p>
        </p:txBody>
      </p:sp>
    </p:spTree>
    <p:extLst>
      <p:ext uri="{BB962C8B-B14F-4D97-AF65-F5344CB8AC3E}">
        <p14:creationId xmlns:p14="http://schemas.microsoft.com/office/powerpoint/2010/main" val="10290919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64993" y="152400"/>
            <a:ext cx="7696200" cy="990600"/>
          </a:xfrm>
        </p:spPr>
        <p:txBody>
          <a:bodyPr/>
          <a:lstStyle/>
          <a:p>
            <a:pPr algn="ctr"/>
            <a:r>
              <a:rPr lang="ro-RO" sz="3200" dirty="0" smtClean="0"/>
              <a:t>MONITORIZARE ŞI EVALUARE</a:t>
            </a:r>
            <a:endParaRPr lang="en-US" sz="3200" dirty="0">
              <a:solidFill>
                <a:schemeClr val="tx1"/>
              </a:solidFill>
            </a:endParaRPr>
          </a:p>
        </p:txBody>
      </p:sp>
      <p:sp>
        <p:nvSpPr>
          <p:cNvPr id="2" name="TextBox 1"/>
          <p:cNvSpPr txBox="1"/>
          <p:nvPr/>
        </p:nvSpPr>
        <p:spPr>
          <a:xfrm>
            <a:off x="228598" y="1828800"/>
            <a:ext cx="8744803" cy="4031873"/>
          </a:xfrm>
          <a:prstGeom prst="rect">
            <a:avLst/>
          </a:prstGeom>
          <a:noFill/>
        </p:spPr>
        <p:txBody>
          <a:bodyPr wrap="square" rtlCol="0">
            <a:spAutoFit/>
          </a:bodyPr>
          <a:lstStyle/>
          <a:p>
            <a:pPr algn="just"/>
            <a:r>
              <a:rPr lang="ro-RO" sz="3000" dirty="0" smtClean="0"/>
              <a:t> </a:t>
            </a:r>
            <a:r>
              <a:rPr lang="vi-VN" sz="3200" dirty="0" smtClean="0"/>
              <a:t>La </a:t>
            </a:r>
            <a:r>
              <a:rPr lang="vi-VN" sz="3200" dirty="0"/>
              <a:t>sfârşitul anului şcolar, inspectoratele școlare vor include în raportul privind starea învățământului un capitol referitor la relevanța și valoarea formativă a tuturor activităților desfășurate în cadrul programului ”Școala altfel”, evidenţiind nivelul interesului manifestat de elevi și cadre didactice față de organizarea şi desfăşurarea acestuia</a:t>
            </a:r>
            <a:r>
              <a:rPr lang="vi-VN" sz="3200" dirty="0" smtClean="0"/>
              <a:t>.</a:t>
            </a:r>
            <a:endParaRPr lang="vi-VN" sz="3200" dirty="0"/>
          </a:p>
        </p:txBody>
      </p:sp>
    </p:spTree>
    <p:extLst>
      <p:ext uri="{BB962C8B-B14F-4D97-AF65-F5344CB8AC3E}">
        <p14:creationId xmlns:p14="http://schemas.microsoft.com/office/powerpoint/2010/main" val="11099939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762000"/>
          </a:xfrm>
        </p:spPr>
        <p:txBody>
          <a:bodyPr/>
          <a:lstStyle/>
          <a:p>
            <a:pPr algn="ctr"/>
            <a:r>
              <a:rPr lang="en-US" sz="3200" dirty="0" smtClean="0"/>
              <a:t>SCOPUL ACESTUI PROGRAM</a:t>
            </a:r>
            <a:endParaRPr lang="en-US" sz="3200" dirty="0">
              <a:solidFill>
                <a:schemeClr val="tx1"/>
              </a:solidFill>
            </a:endParaRPr>
          </a:p>
        </p:txBody>
      </p:sp>
      <p:sp>
        <p:nvSpPr>
          <p:cNvPr id="2" name="TextBox 1"/>
          <p:cNvSpPr txBox="1"/>
          <p:nvPr/>
        </p:nvSpPr>
        <p:spPr>
          <a:xfrm>
            <a:off x="233149" y="1524000"/>
            <a:ext cx="8610600" cy="5213735"/>
          </a:xfrm>
          <a:prstGeom prst="rect">
            <a:avLst/>
          </a:prstGeom>
          <a:noFill/>
        </p:spPr>
        <p:txBody>
          <a:bodyPr wrap="square" rtlCol="0">
            <a:spAutoFit/>
          </a:bodyPr>
          <a:lstStyle/>
          <a:p>
            <a:pPr algn="just"/>
            <a:r>
              <a:rPr lang="en-US" sz="3200" dirty="0" smtClean="0"/>
              <a:t> I</a:t>
            </a:r>
            <a:r>
              <a:rPr lang="vi-VN" sz="3200" dirty="0" smtClean="0"/>
              <a:t>mplicarea </a:t>
            </a:r>
            <a:r>
              <a:rPr lang="vi-VN" sz="3200" dirty="0"/>
              <a:t>tuturor copiilor preșcolari/elevilor și a cadrelor didactice în activități care să răspundă intereselor și preocupărilor diverse ale copiilor </a:t>
            </a:r>
            <a:r>
              <a:rPr lang="vi-VN" sz="3200" dirty="0" smtClean="0"/>
              <a:t>preșcolari/elevilor</a:t>
            </a:r>
            <a:r>
              <a:rPr lang="en-US" sz="3200" dirty="0" smtClean="0"/>
              <a:t>.</a:t>
            </a:r>
            <a:endParaRPr lang="ro-RO" sz="3200" dirty="0" smtClean="0"/>
          </a:p>
          <a:p>
            <a:pPr algn="just">
              <a:buNone/>
            </a:pPr>
            <a:endParaRPr lang="vi-VN" sz="3200" dirty="0"/>
          </a:p>
          <a:p>
            <a:pPr algn="just"/>
            <a:r>
              <a:rPr lang="en-US" sz="3200" dirty="0" smtClean="0"/>
              <a:t> </a:t>
            </a:r>
            <a:r>
              <a:rPr lang="vi-VN" sz="3200" dirty="0" smtClean="0"/>
              <a:t>s</a:t>
            </a:r>
            <a:r>
              <a:rPr lang="ro-RO" sz="3200" dirty="0" smtClean="0"/>
              <a:t>ă</a:t>
            </a:r>
            <a:r>
              <a:rPr lang="vi-VN" sz="3200" dirty="0" smtClean="0"/>
              <a:t> pun</a:t>
            </a:r>
            <a:r>
              <a:rPr lang="ro-RO" sz="3200" dirty="0" smtClean="0"/>
              <a:t>ă</a:t>
            </a:r>
            <a:r>
              <a:rPr lang="vi-VN" sz="3200" dirty="0" smtClean="0"/>
              <a:t> </a:t>
            </a:r>
            <a:r>
              <a:rPr lang="vi-VN" sz="3200" dirty="0"/>
              <a:t>în valoare talentele </a:t>
            </a:r>
            <a:r>
              <a:rPr lang="ro-RO" sz="3200" dirty="0" smtClean="0"/>
              <a:t>ş</a:t>
            </a:r>
            <a:r>
              <a:rPr lang="vi-VN" sz="3200" dirty="0" smtClean="0"/>
              <a:t>i capacit</a:t>
            </a:r>
            <a:r>
              <a:rPr lang="ro-RO" sz="3200" dirty="0" smtClean="0"/>
              <a:t>ă</a:t>
            </a:r>
            <a:r>
              <a:rPr lang="ro-RO" sz="3200" dirty="0"/>
              <a:t>ţ</a:t>
            </a:r>
            <a:r>
              <a:rPr lang="vi-VN" sz="3200" dirty="0" smtClean="0"/>
              <a:t>ile </a:t>
            </a:r>
            <a:r>
              <a:rPr lang="vi-VN" sz="3200" dirty="0"/>
              <a:t>acestora în diferite domenii, nu </a:t>
            </a:r>
            <a:r>
              <a:rPr lang="vi-VN" sz="3200" dirty="0" smtClean="0"/>
              <a:t>neap</a:t>
            </a:r>
            <a:r>
              <a:rPr lang="ro-RO" sz="3200" dirty="0" smtClean="0"/>
              <a:t>ă</a:t>
            </a:r>
            <a:r>
              <a:rPr lang="vi-VN" sz="3200" dirty="0" smtClean="0"/>
              <a:t>rat </a:t>
            </a:r>
            <a:r>
              <a:rPr lang="vi-VN" sz="3200" dirty="0"/>
              <a:t>în cele prezente în curriculumul </a:t>
            </a:r>
            <a:r>
              <a:rPr lang="vi-VN" sz="3200" dirty="0" smtClean="0"/>
              <a:t>na</a:t>
            </a:r>
            <a:r>
              <a:rPr lang="ro-RO" sz="3200" dirty="0" smtClean="0"/>
              <a:t>ţ</a:t>
            </a:r>
            <a:r>
              <a:rPr lang="vi-VN" sz="3200" dirty="0" smtClean="0"/>
              <a:t>ional </a:t>
            </a:r>
            <a:r>
              <a:rPr lang="ro-RO" sz="3200" dirty="0" smtClean="0"/>
              <a:t>ş</a:t>
            </a:r>
            <a:r>
              <a:rPr lang="vi-VN" sz="3200" dirty="0" smtClean="0"/>
              <a:t>i s</a:t>
            </a:r>
            <a:r>
              <a:rPr lang="ro-RO" sz="3200" dirty="0" smtClean="0"/>
              <a:t>ă</a:t>
            </a:r>
            <a:r>
              <a:rPr lang="vi-VN" sz="3200" dirty="0" smtClean="0"/>
              <a:t> </a:t>
            </a:r>
            <a:r>
              <a:rPr lang="vi-VN" sz="3200" dirty="0"/>
              <a:t>stimuleze participarea lor la </a:t>
            </a:r>
            <a:r>
              <a:rPr lang="vi-VN" sz="3200" dirty="0" smtClean="0"/>
              <a:t>ac</a:t>
            </a:r>
            <a:r>
              <a:rPr lang="ro-RO" sz="3200" dirty="0" smtClean="0"/>
              <a:t>ţ</a:t>
            </a:r>
            <a:r>
              <a:rPr lang="vi-VN" sz="3200" dirty="0" smtClean="0"/>
              <a:t>iuni </a:t>
            </a:r>
            <a:r>
              <a:rPr lang="vi-VN" sz="3200" dirty="0"/>
              <a:t>variate, în contexte nonformale.</a:t>
            </a:r>
            <a:endParaRPr lang="en-US" dirty="0"/>
          </a:p>
        </p:txBody>
      </p:sp>
    </p:spTree>
    <p:extLst>
      <p:ext uri="{BB962C8B-B14F-4D97-AF65-F5344CB8AC3E}">
        <p14:creationId xmlns:p14="http://schemas.microsoft.com/office/powerpoint/2010/main" val="33399805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762000"/>
          </a:xfrm>
        </p:spPr>
        <p:txBody>
          <a:bodyPr/>
          <a:lstStyle/>
          <a:p>
            <a:pPr algn="ctr"/>
            <a:r>
              <a:rPr lang="en-US" sz="3200" dirty="0"/>
              <a:t>PREVEDERI GENERALE</a:t>
            </a:r>
            <a:endParaRPr lang="en-US" sz="3200" dirty="0">
              <a:solidFill>
                <a:schemeClr val="tx1"/>
              </a:solidFill>
            </a:endParaRPr>
          </a:p>
        </p:txBody>
      </p:sp>
      <p:sp>
        <p:nvSpPr>
          <p:cNvPr id="2" name="TextBox 1"/>
          <p:cNvSpPr txBox="1"/>
          <p:nvPr/>
        </p:nvSpPr>
        <p:spPr>
          <a:xfrm>
            <a:off x="233149" y="1524000"/>
            <a:ext cx="8610600" cy="4958280"/>
          </a:xfrm>
          <a:prstGeom prst="rect">
            <a:avLst/>
          </a:prstGeom>
          <a:noFill/>
        </p:spPr>
        <p:txBody>
          <a:bodyPr wrap="square" rtlCol="0">
            <a:spAutoFit/>
          </a:bodyPr>
          <a:lstStyle/>
          <a:p>
            <a:pPr algn="just"/>
            <a:r>
              <a:rPr lang="en-US" sz="3100" dirty="0"/>
              <a:t> </a:t>
            </a:r>
            <a:r>
              <a:rPr lang="en-US" sz="3100" dirty="0" err="1"/>
              <a:t>În</a:t>
            </a:r>
            <a:r>
              <a:rPr lang="en-US" sz="3100" dirty="0"/>
              <a:t> </a:t>
            </a:r>
            <a:r>
              <a:rPr lang="en-US" sz="3100" dirty="0" err="1"/>
              <a:t>perioada</a:t>
            </a:r>
            <a:r>
              <a:rPr lang="en-US" sz="3100" dirty="0"/>
              <a:t> </a:t>
            </a:r>
            <a:r>
              <a:rPr lang="en-US" sz="3100" b="1" dirty="0"/>
              <a:t>2-6 </a:t>
            </a:r>
            <a:r>
              <a:rPr lang="en-US" sz="3100" b="1" dirty="0" err="1"/>
              <a:t>aprilie</a:t>
            </a:r>
            <a:r>
              <a:rPr lang="en-US" sz="3100" b="1" dirty="0"/>
              <a:t> 2012</a:t>
            </a:r>
            <a:r>
              <a:rPr lang="en-US" sz="3100" dirty="0"/>
              <a:t>, </a:t>
            </a:r>
            <a:r>
              <a:rPr lang="en-US" sz="3100" dirty="0" err="1"/>
              <a:t>Ministerul</a:t>
            </a:r>
            <a:r>
              <a:rPr lang="en-US" sz="3100" dirty="0"/>
              <a:t> </a:t>
            </a:r>
            <a:r>
              <a:rPr lang="en-US" sz="3100" dirty="0" err="1" smtClean="0"/>
              <a:t>Educa</a:t>
            </a:r>
            <a:r>
              <a:rPr lang="ro-RO" sz="3100" dirty="0" smtClean="0"/>
              <a:t>ţ</a:t>
            </a:r>
            <a:r>
              <a:rPr lang="en-US" sz="3100" dirty="0" err="1" smtClean="0"/>
              <a:t>iei</a:t>
            </a:r>
            <a:r>
              <a:rPr lang="en-US" sz="3100" dirty="0"/>
              <a:t>, </a:t>
            </a:r>
            <a:r>
              <a:rPr lang="en-US" sz="3100" dirty="0" err="1" smtClean="0"/>
              <a:t>Cercet</a:t>
            </a:r>
            <a:r>
              <a:rPr lang="ro-RO" sz="3100" dirty="0" smtClean="0"/>
              <a:t>ă</a:t>
            </a:r>
            <a:r>
              <a:rPr lang="en-US" sz="3100" dirty="0" err="1" smtClean="0"/>
              <a:t>rii</a:t>
            </a:r>
            <a:r>
              <a:rPr lang="en-US" sz="3100" dirty="0"/>
              <a:t>, </a:t>
            </a:r>
            <a:r>
              <a:rPr lang="en-US" sz="3100" dirty="0" err="1"/>
              <a:t>Tineretului</a:t>
            </a:r>
            <a:r>
              <a:rPr lang="en-US" sz="3100" dirty="0"/>
              <a:t> </a:t>
            </a:r>
            <a:r>
              <a:rPr lang="ro-RO" sz="3100" dirty="0"/>
              <a:t>ş</a:t>
            </a:r>
            <a:r>
              <a:rPr lang="en-US" sz="3100" dirty="0" smtClean="0"/>
              <a:t>i </a:t>
            </a:r>
            <a:r>
              <a:rPr lang="en-US" sz="3100" dirty="0" err="1"/>
              <a:t>Sportului</a:t>
            </a:r>
            <a:r>
              <a:rPr lang="en-US" sz="3100" dirty="0"/>
              <a:t> </a:t>
            </a:r>
            <a:r>
              <a:rPr lang="en-US" sz="3100" dirty="0" err="1" smtClean="0"/>
              <a:t>organizeaz</a:t>
            </a:r>
            <a:r>
              <a:rPr lang="ro-RO" sz="3100" dirty="0" smtClean="0"/>
              <a:t>ă</a:t>
            </a:r>
            <a:r>
              <a:rPr lang="en-US" sz="3100" dirty="0" smtClean="0"/>
              <a:t> </a:t>
            </a:r>
            <a:r>
              <a:rPr lang="en-US" sz="3100" dirty="0" err="1"/>
              <a:t>fazele</a:t>
            </a:r>
            <a:r>
              <a:rPr lang="en-US" sz="3100" dirty="0"/>
              <a:t> </a:t>
            </a:r>
            <a:r>
              <a:rPr lang="en-US" sz="3100" dirty="0" err="1" smtClean="0"/>
              <a:t>na</a:t>
            </a:r>
            <a:r>
              <a:rPr lang="ro-RO" sz="3100" dirty="0" smtClean="0"/>
              <a:t>ţ</a:t>
            </a:r>
            <a:r>
              <a:rPr lang="en-US" sz="3100" dirty="0" err="1" smtClean="0"/>
              <a:t>ionale</a:t>
            </a:r>
            <a:r>
              <a:rPr lang="en-US" sz="3100" dirty="0" smtClean="0"/>
              <a:t> </a:t>
            </a:r>
            <a:r>
              <a:rPr lang="en-US" sz="3100" dirty="0"/>
              <a:t>ale </a:t>
            </a:r>
            <a:r>
              <a:rPr lang="en-US" sz="3100" dirty="0" err="1"/>
              <a:t>olimpiadelor</a:t>
            </a:r>
            <a:r>
              <a:rPr lang="en-US" sz="3100" dirty="0"/>
              <a:t> </a:t>
            </a:r>
            <a:r>
              <a:rPr lang="ro-RO" sz="3100" dirty="0"/>
              <a:t>ş</a:t>
            </a:r>
            <a:r>
              <a:rPr lang="en-US" sz="3100" dirty="0" err="1" smtClean="0"/>
              <a:t>colare</a:t>
            </a:r>
            <a:r>
              <a:rPr lang="en-US" sz="3100" dirty="0" smtClean="0"/>
              <a:t> </a:t>
            </a:r>
            <a:r>
              <a:rPr lang="en-US" sz="3100" dirty="0" err="1"/>
              <a:t>pe</a:t>
            </a:r>
            <a:r>
              <a:rPr lang="en-US" sz="3100" dirty="0"/>
              <a:t> discipline de </a:t>
            </a:r>
            <a:r>
              <a:rPr lang="en-US" sz="3100" dirty="0" err="1" smtClean="0"/>
              <a:t>înv</a:t>
            </a:r>
            <a:r>
              <a:rPr lang="ro-RO" sz="3100" dirty="0" smtClean="0"/>
              <a:t>ăţă</a:t>
            </a:r>
            <a:r>
              <a:rPr lang="en-US" sz="3100" dirty="0" err="1" smtClean="0"/>
              <a:t>mânt</a:t>
            </a:r>
            <a:r>
              <a:rPr lang="en-US" sz="3100" dirty="0" smtClean="0"/>
              <a:t> </a:t>
            </a:r>
            <a:r>
              <a:rPr lang="ro-RO" sz="3100" dirty="0" smtClean="0"/>
              <a:t>ş</a:t>
            </a:r>
            <a:r>
              <a:rPr lang="en-US" sz="3100" dirty="0" smtClean="0"/>
              <a:t>i</a:t>
            </a:r>
            <a:r>
              <a:rPr lang="en-US" sz="3100" dirty="0"/>
              <a:t>, </a:t>
            </a:r>
            <a:r>
              <a:rPr lang="en-US" sz="3100" dirty="0" smtClean="0"/>
              <a:t>dup</a:t>
            </a:r>
            <a:r>
              <a:rPr lang="ro-RO" sz="3100" dirty="0" smtClean="0"/>
              <a:t>ă</a:t>
            </a:r>
            <a:r>
              <a:rPr lang="en-US" sz="3100" dirty="0" smtClean="0"/>
              <a:t> </a:t>
            </a:r>
            <a:r>
              <a:rPr lang="en-US" sz="3100" dirty="0" err="1"/>
              <a:t>caz</a:t>
            </a:r>
            <a:r>
              <a:rPr lang="en-US" sz="3100" dirty="0"/>
              <a:t>, ale </a:t>
            </a:r>
            <a:r>
              <a:rPr lang="en-US" sz="3100" dirty="0" err="1"/>
              <a:t>concursurilor</a:t>
            </a:r>
            <a:r>
              <a:rPr lang="en-US" sz="3100" dirty="0"/>
              <a:t> </a:t>
            </a:r>
            <a:r>
              <a:rPr lang="ro-RO" sz="3100" dirty="0" smtClean="0"/>
              <a:t>ş</a:t>
            </a:r>
            <a:r>
              <a:rPr lang="en-US" sz="3100" dirty="0" err="1" smtClean="0"/>
              <a:t>colare</a:t>
            </a:r>
            <a:r>
              <a:rPr lang="en-US" sz="3100" dirty="0" smtClean="0"/>
              <a:t>.</a:t>
            </a:r>
            <a:endParaRPr lang="en-US" sz="3100" dirty="0"/>
          </a:p>
          <a:p>
            <a:pPr algn="just"/>
            <a:r>
              <a:rPr lang="ro-RO" sz="3100" dirty="0" smtClean="0"/>
              <a:t> </a:t>
            </a:r>
            <a:r>
              <a:rPr lang="vi-VN" sz="3100" dirty="0" smtClean="0"/>
              <a:t>În </a:t>
            </a:r>
            <a:r>
              <a:rPr lang="vi-VN" sz="3100" dirty="0"/>
              <a:t>programul </a:t>
            </a:r>
            <a:r>
              <a:rPr lang="vi-VN" sz="3100" b="1" dirty="0"/>
              <a:t>”Școala altfel”</a:t>
            </a:r>
            <a:r>
              <a:rPr lang="vi-VN" sz="3100" dirty="0"/>
              <a:t>, elaborat și organizat de fiecare unitate de învățământ, vor fi incluși toți copiii preșcolari/elevii și toate cadrele didactice care nu participă la faza națională a olimpiadelor și concursurilor școlare. </a:t>
            </a:r>
          </a:p>
        </p:txBody>
      </p:sp>
    </p:spTree>
    <p:extLst>
      <p:ext uri="{BB962C8B-B14F-4D97-AF65-F5344CB8AC3E}">
        <p14:creationId xmlns:p14="http://schemas.microsoft.com/office/powerpoint/2010/main" val="1042748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PLANIFICAREA ŞI APROBAREA PROGRAMULUI</a:t>
            </a:r>
            <a:endParaRPr lang="en-US" sz="3200" dirty="0">
              <a:solidFill>
                <a:schemeClr val="tx1"/>
              </a:solidFill>
            </a:endParaRPr>
          </a:p>
        </p:txBody>
      </p:sp>
      <p:sp>
        <p:nvSpPr>
          <p:cNvPr id="2" name="TextBox 1"/>
          <p:cNvSpPr txBox="1"/>
          <p:nvPr/>
        </p:nvSpPr>
        <p:spPr>
          <a:xfrm>
            <a:off x="233149" y="1524000"/>
            <a:ext cx="8610600" cy="5355312"/>
          </a:xfrm>
          <a:prstGeom prst="rect">
            <a:avLst/>
          </a:prstGeom>
          <a:noFill/>
        </p:spPr>
        <p:txBody>
          <a:bodyPr wrap="square" rtlCol="0">
            <a:spAutoFit/>
          </a:bodyPr>
          <a:lstStyle/>
          <a:p>
            <a:pPr algn="just"/>
            <a:r>
              <a:rPr lang="en-US" sz="3000" dirty="0"/>
              <a:t> </a:t>
            </a:r>
            <a:r>
              <a:rPr lang="en-US" sz="3000" dirty="0" err="1"/>
              <a:t>Pentru</a:t>
            </a:r>
            <a:r>
              <a:rPr lang="en-US" sz="3000" dirty="0"/>
              <a:t> </a:t>
            </a:r>
            <a:r>
              <a:rPr lang="en-US" sz="3000" dirty="0" err="1"/>
              <a:t>elaborarea</a:t>
            </a:r>
            <a:r>
              <a:rPr lang="en-US" sz="3000" dirty="0"/>
              <a:t> </a:t>
            </a:r>
            <a:r>
              <a:rPr lang="en-US" sz="3000" dirty="0" err="1"/>
              <a:t>programului</a:t>
            </a:r>
            <a:r>
              <a:rPr lang="en-US" sz="3000" dirty="0"/>
              <a:t> de </a:t>
            </a:r>
            <a:r>
              <a:rPr lang="en-US" sz="3000" dirty="0" err="1" smtClean="0"/>
              <a:t>activit</a:t>
            </a:r>
            <a:r>
              <a:rPr lang="ro-RO" sz="3000" dirty="0" smtClean="0"/>
              <a:t>ăţ</a:t>
            </a:r>
            <a:r>
              <a:rPr lang="en-US" sz="3000" dirty="0" smtClean="0"/>
              <a:t>i</a:t>
            </a:r>
            <a:r>
              <a:rPr lang="en-US" sz="3000" dirty="0"/>
              <a:t>, </a:t>
            </a:r>
            <a:r>
              <a:rPr lang="en-US" sz="3000" dirty="0" err="1"/>
              <a:t>în</a:t>
            </a:r>
            <a:r>
              <a:rPr lang="en-US" sz="3000" dirty="0"/>
              <a:t> </a:t>
            </a:r>
            <a:r>
              <a:rPr lang="en-US" sz="3000" dirty="0" err="1"/>
              <a:t>timpul</a:t>
            </a:r>
            <a:r>
              <a:rPr lang="en-US" sz="3000" dirty="0"/>
              <a:t> </a:t>
            </a:r>
            <a:r>
              <a:rPr lang="en-US" sz="3000" dirty="0" err="1"/>
              <a:t>primului</a:t>
            </a:r>
            <a:r>
              <a:rPr lang="en-US" sz="3000" dirty="0"/>
              <a:t> </a:t>
            </a:r>
            <a:r>
              <a:rPr lang="en-US" sz="3000" dirty="0" err="1"/>
              <a:t>semestru</a:t>
            </a:r>
            <a:r>
              <a:rPr lang="en-US" sz="3000" dirty="0"/>
              <a:t>, se </a:t>
            </a:r>
            <a:r>
              <a:rPr lang="en-US" sz="3000" dirty="0" err="1"/>
              <a:t>vor</a:t>
            </a:r>
            <a:r>
              <a:rPr lang="en-US" sz="3000" dirty="0"/>
              <a:t> </a:t>
            </a:r>
            <a:r>
              <a:rPr lang="en-US" sz="3000" dirty="0" err="1"/>
              <a:t>solicita</a:t>
            </a:r>
            <a:r>
              <a:rPr lang="en-US" sz="3000" dirty="0"/>
              <a:t> </a:t>
            </a:r>
            <a:r>
              <a:rPr lang="en-US" sz="3000" dirty="0" err="1"/>
              <a:t>propuneri</a:t>
            </a:r>
            <a:r>
              <a:rPr lang="en-US" sz="3000" dirty="0"/>
              <a:t> </a:t>
            </a:r>
            <a:r>
              <a:rPr lang="en-US" sz="3000" dirty="0" err="1"/>
              <a:t>elevilor</a:t>
            </a:r>
            <a:r>
              <a:rPr lang="en-US" sz="3000" dirty="0"/>
              <a:t>, la </a:t>
            </a:r>
            <a:r>
              <a:rPr lang="en-US" sz="3000" dirty="0" err="1"/>
              <a:t>orele</a:t>
            </a:r>
            <a:r>
              <a:rPr lang="en-US" sz="3000" dirty="0"/>
              <a:t> de </a:t>
            </a:r>
            <a:r>
              <a:rPr lang="en-US" sz="3000" dirty="0" err="1" smtClean="0"/>
              <a:t>dirigen</a:t>
            </a:r>
            <a:r>
              <a:rPr lang="ro-RO" sz="3000" dirty="0" smtClean="0"/>
              <a:t>ţ</a:t>
            </a:r>
            <a:r>
              <a:rPr lang="en-US" sz="3000" dirty="0" err="1" smtClean="0"/>
              <a:t>ie</a:t>
            </a:r>
            <a:r>
              <a:rPr lang="en-US" sz="3000" dirty="0" smtClean="0"/>
              <a:t> </a:t>
            </a:r>
            <a:r>
              <a:rPr lang="ro-RO" sz="3000" dirty="0"/>
              <a:t>ş</a:t>
            </a:r>
            <a:r>
              <a:rPr lang="en-US" sz="3000" dirty="0" smtClean="0"/>
              <a:t>i </a:t>
            </a:r>
            <a:r>
              <a:rPr lang="en-US" sz="3000" dirty="0" err="1"/>
              <a:t>cadrelor</a:t>
            </a:r>
            <a:r>
              <a:rPr lang="en-US" sz="3000" dirty="0"/>
              <a:t> </a:t>
            </a:r>
            <a:r>
              <a:rPr lang="en-US" sz="3000" dirty="0" err="1"/>
              <a:t>didactice</a:t>
            </a:r>
            <a:r>
              <a:rPr lang="en-US" sz="3000" dirty="0"/>
              <a:t>, </a:t>
            </a:r>
            <a:r>
              <a:rPr lang="en-US" sz="3000" dirty="0" err="1"/>
              <a:t>în</a:t>
            </a:r>
            <a:r>
              <a:rPr lang="en-US" sz="3000" dirty="0"/>
              <a:t> </a:t>
            </a:r>
            <a:r>
              <a:rPr lang="en-US" sz="3000" dirty="0" err="1"/>
              <a:t>cadrul</a:t>
            </a:r>
            <a:r>
              <a:rPr lang="en-US" sz="3000" dirty="0"/>
              <a:t> </a:t>
            </a:r>
            <a:r>
              <a:rPr lang="ro-RO" sz="3000" dirty="0" smtClean="0"/>
              <a:t>ş</a:t>
            </a:r>
            <a:r>
              <a:rPr lang="en-US" sz="3000" dirty="0" err="1" smtClean="0"/>
              <a:t>edin</a:t>
            </a:r>
            <a:r>
              <a:rPr lang="ro-RO" sz="3000" dirty="0" smtClean="0"/>
              <a:t>ţ</a:t>
            </a:r>
            <a:r>
              <a:rPr lang="en-US" sz="3000" dirty="0" err="1" smtClean="0"/>
              <a:t>elor</a:t>
            </a:r>
            <a:r>
              <a:rPr lang="en-US" sz="3000" dirty="0" smtClean="0"/>
              <a:t> </a:t>
            </a:r>
            <a:r>
              <a:rPr lang="en-US" sz="3000" dirty="0" err="1"/>
              <a:t>comisiilor</a:t>
            </a:r>
            <a:r>
              <a:rPr lang="en-US" sz="3000" dirty="0"/>
              <a:t> </a:t>
            </a:r>
            <a:r>
              <a:rPr lang="en-US" sz="3000" dirty="0" err="1"/>
              <a:t>metodice</a:t>
            </a:r>
            <a:r>
              <a:rPr lang="en-US" sz="3000" dirty="0" smtClean="0"/>
              <a:t>.</a:t>
            </a:r>
            <a:endParaRPr lang="ro-RO" sz="3000" dirty="0" smtClean="0"/>
          </a:p>
          <a:p>
            <a:pPr algn="just">
              <a:buNone/>
            </a:pPr>
            <a:endParaRPr lang="ro-RO" sz="3000" dirty="0" smtClean="0"/>
          </a:p>
          <a:p>
            <a:pPr algn="just"/>
            <a:r>
              <a:rPr lang="ro-RO" sz="3000" dirty="0" smtClean="0"/>
              <a:t> </a:t>
            </a:r>
            <a:r>
              <a:rPr lang="vi-VN" sz="3000" dirty="0" smtClean="0"/>
              <a:t>Dup</a:t>
            </a:r>
            <a:r>
              <a:rPr lang="ro-RO" sz="3000" dirty="0" smtClean="0"/>
              <a:t>ă</a:t>
            </a:r>
            <a:r>
              <a:rPr lang="vi-VN" sz="3000" dirty="0" smtClean="0"/>
              <a:t> </a:t>
            </a:r>
            <a:r>
              <a:rPr lang="vi-VN" sz="3000" dirty="0"/>
              <a:t>colectarea propunerilor, se vor </a:t>
            </a:r>
            <a:r>
              <a:rPr lang="vi-VN" sz="3000" dirty="0" smtClean="0"/>
              <a:t>desf</a:t>
            </a:r>
            <a:r>
              <a:rPr lang="ro-RO" sz="3000" dirty="0" smtClean="0"/>
              <a:t>ăş</a:t>
            </a:r>
            <a:r>
              <a:rPr lang="vi-VN" sz="3000" dirty="0" smtClean="0"/>
              <a:t>ura </a:t>
            </a:r>
            <a:r>
              <a:rPr lang="vi-VN" sz="3000" dirty="0"/>
              <a:t>dezbateri în colectivele de elevi, în consiliul elevilor, în consiliul profesoral </a:t>
            </a:r>
            <a:r>
              <a:rPr lang="ro-RO" sz="3000" dirty="0" smtClean="0"/>
              <a:t>ş</a:t>
            </a:r>
            <a:r>
              <a:rPr lang="vi-VN" sz="3000" dirty="0" smtClean="0"/>
              <a:t>i </a:t>
            </a:r>
            <a:r>
              <a:rPr lang="vi-VN" sz="3000" dirty="0"/>
              <a:t>în comitetul reprezentativ al </a:t>
            </a:r>
            <a:r>
              <a:rPr lang="vi-VN" sz="3000" dirty="0" smtClean="0"/>
              <a:t>p</a:t>
            </a:r>
            <a:r>
              <a:rPr lang="ro-RO" sz="3000" dirty="0" smtClean="0"/>
              <a:t>ă</a:t>
            </a:r>
            <a:r>
              <a:rPr lang="vi-VN" sz="3000" dirty="0" smtClean="0"/>
              <a:t>rin</a:t>
            </a:r>
            <a:r>
              <a:rPr lang="ro-RO" sz="3000" dirty="0" smtClean="0"/>
              <a:t>ţ</a:t>
            </a:r>
            <a:r>
              <a:rPr lang="vi-VN" sz="3000" dirty="0" smtClean="0"/>
              <a:t>ilor</a:t>
            </a:r>
            <a:r>
              <a:rPr lang="vi-VN" sz="3000" dirty="0"/>
              <a:t>, în vederea </a:t>
            </a:r>
            <a:r>
              <a:rPr lang="vi-VN" sz="3000" dirty="0" smtClean="0"/>
              <a:t>adopt</a:t>
            </a:r>
            <a:r>
              <a:rPr lang="ro-RO" sz="3000" dirty="0" smtClean="0"/>
              <a:t>ă</a:t>
            </a:r>
            <a:r>
              <a:rPr lang="vi-VN" sz="3000" dirty="0" smtClean="0"/>
              <a:t>rii </a:t>
            </a:r>
            <a:r>
              <a:rPr lang="vi-VN" sz="3000" dirty="0"/>
              <a:t>programului agreat de majoritatea elevilor </a:t>
            </a:r>
            <a:r>
              <a:rPr lang="ro-RO" sz="3000" dirty="0" smtClean="0"/>
              <a:t>ş</a:t>
            </a:r>
            <a:r>
              <a:rPr lang="vi-VN" sz="3000" dirty="0" smtClean="0"/>
              <a:t>i </a:t>
            </a:r>
            <a:r>
              <a:rPr lang="vi-VN" sz="3000" dirty="0"/>
              <a:t>a cadrelor didactice.</a:t>
            </a:r>
          </a:p>
        </p:txBody>
      </p:sp>
    </p:spTree>
    <p:extLst>
      <p:ext uri="{BB962C8B-B14F-4D97-AF65-F5344CB8AC3E}">
        <p14:creationId xmlns:p14="http://schemas.microsoft.com/office/powerpoint/2010/main" val="5399227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MODALITATEA DE SELECŢIE A ACTIVITĂŢILOR</a:t>
            </a:r>
            <a:endParaRPr lang="en-US" sz="3200" dirty="0">
              <a:solidFill>
                <a:schemeClr val="tx1"/>
              </a:solidFill>
            </a:endParaRPr>
          </a:p>
        </p:txBody>
      </p:sp>
      <p:sp>
        <p:nvSpPr>
          <p:cNvPr id="2" name="TextBox 1"/>
          <p:cNvSpPr txBox="1"/>
          <p:nvPr/>
        </p:nvSpPr>
        <p:spPr>
          <a:xfrm>
            <a:off x="246796" y="1447800"/>
            <a:ext cx="8744803" cy="5847755"/>
          </a:xfrm>
          <a:prstGeom prst="rect">
            <a:avLst/>
          </a:prstGeom>
          <a:noFill/>
        </p:spPr>
        <p:txBody>
          <a:bodyPr wrap="square" rtlCol="0">
            <a:spAutoFit/>
          </a:bodyPr>
          <a:lstStyle/>
          <a:p>
            <a:pPr algn="just"/>
            <a:r>
              <a:rPr lang="ro-RO" sz="3200" dirty="0" smtClean="0"/>
              <a:t> </a:t>
            </a:r>
            <a:r>
              <a:rPr lang="en-US" sz="3000" dirty="0" smtClean="0"/>
              <a:t>se </a:t>
            </a:r>
            <a:r>
              <a:rPr lang="en-US" sz="3000" dirty="0"/>
              <a:t>decide la </a:t>
            </a:r>
            <a:r>
              <a:rPr lang="en-US" sz="3000" dirty="0" err="1"/>
              <a:t>nivelul</a:t>
            </a:r>
            <a:r>
              <a:rPr lang="en-US" sz="3000" dirty="0"/>
              <a:t> </a:t>
            </a:r>
            <a:r>
              <a:rPr lang="en-US" sz="3000" dirty="0" smtClean="0"/>
              <a:t>unit</a:t>
            </a:r>
            <a:r>
              <a:rPr lang="ro-RO" sz="3000" dirty="0" smtClean="0"/>
              <a:t>ăţ</a:t>
            </a:r>
            <a:r>
              <a:rPr lang="en-US" sz="3000" dirty="0" err="1" smtClean="0"/>
              <a:t>ilor</a:t>
            </a:r>
            <a:r>
              <a:rPr lang="en-US" sz="3000" dirty="0" smtClean="0"/>
              <a:t> </a:t>
            </a:r>
            <a:r>
              <a:rPr lang="en-US" sz="3000" dirty="0"/>
              <a:t>de </a:t>
            </a:r>
            <a:r>
              <a:rPr lang="en-US" sz="3000" dirty="0" err="1" smtClean="0"/>
              <a:t>înv</a:t>
            </a:r>
            <a:r>
              <a:rPr lang="ro-RO" sz="3000" dirty="0" smtClean="0"/>
              <a:t>ăţă</a:t>
            </a:r>
            <a:r>
              <a:rPr lang="en-US" sz="3000" dirty="0" err="1" smtClean="0"/>
              <a:t>mânt</a:t>
            </a:r>
            <a:r>
              <a:rPr lang="en-US" sz="3000" dirty="0" smtClean="0"/>
              <a:t> </a:t>
            </a:r>
            <a:r>
              <a:rPr lang="ro-RO" sz="3000" dirty="0" err="1" smtClean="0"/>
              <a:t>ş</a:t>
            </a:r>
            <a:r>
              <a:rPr lang="en-US" sz="3000" dirty="0" smtClean="0"/>
              <a:t>i </a:t>
            </a:r>
            <a:r>
              <a:rPr lang="en-US" sz="3000" dirty="0" err="1"/>
              <a:t>presupune</a:t>
            </a:r>
            <a:r>
              <a:rPr lang="en-US" sz="3000" dirty="0"/>
              <a:t> </a:t>
            </a:r>
            <a:r>
              <a:rPr lang="en-US" sz="3000" dirty="0" err="1"/>
              <a:t>implicarea</a:t>
            </a:r>
            <a:r>
              <a:rPr lang="en-US" sz="3000" dirty="0"/>
              <a:t>, </a:t>
            </a:r>
            <a:r>
              <a:rPr lang="en-US" sz="3000" dirty="0" err="1"/>
              <a:t>în</a:t>
            </a:r>
            <a:r>
              <a:rPr lang="en-US" sz="3000" dirty="0"/>
              <a:t> </a:t>
            </a:r>
            <a:r>
              <a:rPr lang="en-US" sz="3000" dirty="0" err="1" smtClean="0"/>
              <a:t>egal</a:t>
            </a:r>
            <a:r>
              <a:rPr lang="ro-RO" sz="3000" dirty="0" smtClean="0"/>
              <a:t>ă</a:t>
            </a:r>
            <a:r>
              <a:rPr lang="en-US" sz="3000" dirty="0" smtClean="0"/>
              <a:t> m</a:t>
            </a:r>
            <a:r>
              <a:rPr lang="ro-RO" sz="3000" dirty="0" smtClean="0"/>
              <a:t>ă</a:t>
            </a:r>
            <a:r>
              <a:rPr lang="en-US" sz="3000" dirty="0" err="1" smtClean="0"/>
              <a:t>sur</a:t>
            </a:r>
            <a:r>
              <a:rPr lang="ro-RO" sz="3000" dirty="0" smtClean="0"/>
              <a:t>ă</a:t>
            </a:r>
            <a:r>
              <a:rPr lang="en-US" sz="3000" dirty="0" smtClean="0"/>
              <a:t>, </a:t>
            </a:r>
            <a:r>
              <a:rPr lang="en-US" sz="3000" dirty="0"/>
              <a:t>a </a:t>
            </a:r>
            <a:r>
              <a:rPr lang="en-US" sz="3000" dirty="0" err="1"/>
              <a:t>elevilor</a:t>
            </a:r>
            <a:r>
              <a:rPr lang="en-US" sz="3000" dirty="0"/>
              <a:t>, a </a:t>
            </a:r>
            <a:r>
              <a:rPr lang="en-US" sz="3000" dirty="0" err="1"/>
              <a:t>cadrelor</a:t>
            </a:r>
            <a:r>
              <a:rPr lang="en-US" sz="3000" dirty="0"/>
              <a:t> </a:t>
            </a:r>
            <a:r>
              <a:rPr lang="en-US" sz="3000" dirty="0" err="1"/>
              <a:t>didactice</a:t>
            </a:r>
            <a:r>
              <a:rPr lang="en-US" sz="3000" dirty="0"/>
              <a:t>, a </a:t>
            </a:r>
            <a:r>
              <a:rPr lang="en-US" sz="3000" dirty="0" smtClean="0"/>
              <a:t>p</a:t>
            </a:r>
            <a:r>
              <a:rPr lang="ro-RO" sz="3000" dirty="0" smtClean="0"/>
              <a:t>ă</a:t>
            </a:r>
            <a:r>
              <a:rPr lang="en-US" sz="3000" dirty="0" err="1" smtClean="0"/>
              <a:t>rin</a:t>
            </a:r>
            <a:r>
              <a:rPr lang="ro-RO" sz="3000" dirty="0" smtClean="0"/>
              <a:t>ţ</a:t>
            </a:r>
            <a:r>
              <a:rPr lang="en-US" sz="3000" dirty="0" err="1" smtClean="0"/>
              <a:t>ilor</a:t>
            </a:r>
            <a:r>
              <a:rPr lang="en-US" sz="3000" dirty="0"/>
              <a:t>, </a:t>
            </a:r>
            <a:r>
              <a:rPr lang="en-US" sz="3000" dirty="0" err="1"/>
              <a:t>astfel</a:t>
            </a:r>
            <a:r>
              <a:rPr lang="en-US" sz="3000" dirty="0"/>
              <a:t> </a:t>
            </a:r>
            <a:r>
              <a:rPr lang="en-US" sz="3000" dirty="0" err="1"/>
              <a:t>încât</a:t>
            </a:r>
            <a:r>
              <a:rPr lang="en-US" sz="3000" dirty="0"/>
              <a:t> </a:t>
            </a:r>
            <a:r>
              <a:rPr lang="en-US" sz="3000" dirty="0" err="1"/>
              <a:t>proiectele</a:t>
            </a:r>
            <a:r>
              <a:rPr lang="en-US" sz="3000" dirty="0"/>
              <a:t> </a:t>
            </a:r>
            <a:r>
              <a:rPr lang="ro-RO" sz="3000" dirty="0" smtClean="0"/>
              <a:t>ş</a:t>
            </a:r>
            <a:r>
              <a:rPr lang="en-US" sz="3000" dirty="0" smtClean="0"/>
              <a:t>i </a:t>
            </a:r>
            <a:r>
              <a:rPr lang="en-US" sz="3000" dirty="0" err="1" smtClean="0"/>
              <a:t>activit</a:t>
            </a:r>
            <a:r>
              <a:rPr lang="ro-RO" sz="3000" dirty="0" smtClean="0"/>
              <a:t>ăţ</a:t>
            </a:r>
            <a:r>
              <a:rPr lang="en-US" sz="3000" dirty="0" err="1" smtClean="0"/>
              <a:t>ile</a:t>
            </a:r>
            <a:r>
              <a:rPr lang="en-US" sz="3000" dirty="0" smtClean="0"/>
              <a:t> </a:t>
            </a:r>
            <a:r>
              <a:rPr lang="en-US" sz="3000" dirty="0" err="1"/>
              <a:t>selectate</a:t>
            </a:r>
            <a:r>
              <a:rPr lang="en-US" sz="3000" dirty="0"/>
              <a:t> </a:t>
            </a:r>
            <a:r>
              <a:rPr lang="en-US" sz="3000" dirty="0" smtClean="0"/>
              <a:t>s</a:t>
            </a:r>
            <a:r>
              <a:rPr lang="ro-RO" sz="3000" dirty="0" smtClean="0"/>
              <a:t>ă</a:t>
            </a:r>
            <a:r>
              <a:rPr lang="en-US" sz="3000" dirty="0" smtClean="0"/>
              <a:t> </a:t>
            </a:r>
            <a:r>
              <a:rPr lang="en-US" sz="3000" dirty="0" err="1" smtClean="0"/>
              <a:t>corespund</a:t>
            </a:r>
            <a:r>
              <a:rPr lang="ro-RO" sz="3000" dirty="0" smtClean="0"/>
              <a:t>ă</a:t>
            </a:r>
            <a:r>
              <a:rPr lang="en-US" sz="3000" dirty="0" smtClean="0"/>
              <a:t> </a:t>
            </a:r>
            <a:r>
              <a:rPr lang="en-US" sz="3000" dirty="0" err="1"/>
              <a:t>obiectivelor</a:t>
            </a:r>
            <a:r>
              <a:rPr lang="en-US" sz="3000" dirty="0"/>
              <a:t> </a:t>
            </a:r>
            <a:r>
              <a:rPr lang="en-US" sz="3000" dirty="0" err="1" smtClean="0"/>
              <a:t>educa</a:t>
            </a:r>
            <a:r>
              <a:rPr lang="ro-RO" sz="3000" dirty="0" smtClean="0"/>
              <a:t>ţ</a:t>
            </a:r>
            <a:r>
              <a:rPr lang="en-US" sz="3000" dirty="0" err="1" smtClean="0"/>
              <a:t>ionale</a:t>
            </a:r>
            <a:r>
              <a:rPr lang="en-US" sz="3000" dirty="0" smtClean="0"/>
              <a:t> </a:t>
            </a:r>
            <a:r>
              <a:rPr lang="en-US" sz="3000" dirty="0" err="1"/>
              <a:t>specifice</a:t>
            </a:r>
            <a:r>
              <a:rPr lang="en-US" sz="3000" dirty="0"/>
              <a:t> </a:t>
            </a:r>
            <a:r>
              <a:rPr lang="en-US" sz="3000" dirty="0" err="1" smtClean="0"/>
              <a:t>comunit</a:t>
            </a:r>
            <a:r>
              <a:rPr lang="ro-RO" sz="3000" dirty="0" smtClean="0"/>
              <a:t>ăţ</a:t>
            </a:r>
            <a:r>
              <a:rPr lang="en-US" sz="3000" dirty="0" smtClean="0"/>
              <a:t>ii </a:t>
            </a:r>
            <a:r>
              <a:rPr lang="ro-RO" sz="3000" dirty="0" smtClean="0"/>
              <a:t>ş</a:t>
            </a:r>
            <a:r>
              <a:rPr lang="en-US" sz="3000" dirty="0" err="1" smtClean="0"/>
              <a:t>colare</a:t>
            </a:r>
            <a:r>
              <a:rPr lang="en-US" sz="3000" dirty="0"/>
              <a:t>, </a:t>
            </a:r>
            <a:r>
              <a:rPr lang="en-US" sz="3000" dirty="0" err="1"/>
              <a:t>fiind</a:t>
            </a:r>
            <a:r>
              <a:rPr lang="en-US" sz="3000" dirty="0"/>
              <a:t> un </a:t>
            </a:r>
            <a:r>
              <a:rPr lang="en-US" sz="3000" dirty="0" err="1"/>
              <a:t>rezultat</a:t>
            </a:r>
            <a:r>
              <a:rPr lang="en-US" sz="3000" dirty="0"/>
              <a:t> al </a:t>
            </a:r>
            <a:r>
              <a:rPr lang="en-US" sz="3000" dirty="0" smtClean="0"/>
              <a:t>op</a:t>
            </a:r>
            <a:r>
              <a:rPr lang="ro-RO" sz="3000" dirty="0"/>
              <a:t>ţ</a:t>
            </a:r>
            <a:r>
              <a:rPr lang="en-US" sz="3000" dirty="0" err="1" smtClean="0"/>
              <a:t>iunilor</a:t>
            </a:r>
            <a:r>
              <a:rPr lang="en-US" sz="3000" dirty="0" smtClean="0"/>
              <a:t> </a:t>
            </a:r>
            <a:r>
              <a:rPr lang="en-US" sz="3000" dirty="0" err="1"/>
              <a:t>acesteia</a:t>
            </a:r>
            <a:r>
              <a:rPr lang="en-US" sz="3000" dirty="0" smtClean="0"/>
              <a:t>.</a:t>
            </a:r>
            <a:endParaRPr lang="ro-RO" sz="3000" dirty="0" smtClean="0"/>
          </a:p>
          <a:p>
            <a:pPr algn="just"/>
            <a:r>
              <a:rPr lang="ro-RO" sz="3000" dirty="0" smtClean="0"/>
              <a:t>Tipurile </a:t>
            </a:r>
            <a:r>
              <a:rPr lang="ro-RO" sz="3000" dirty="0"/>
              <a:t>de </a:t>
            </a:r>
            <a:r>
              <a:rPr lang="ro-RO" sz="3000" dirty="0" smtClean="0"/>
              <a:t>activităţi </a:t>
            </a:r>
            <a:r>
              <a:rPr lang="ro-RO" sz="3000" dirty="0"/>
              <a:t>care se </a:t>
            </a:r>
            <a:r>
              <a:rPr lang="ro-RO" sz="3000" dirty="0" smtClean="0"/>
              <a:t>organizează </a:t>
            </a:r>
            <a:r>
              <a:rPr lang="ro-RO" sz="3000" dirty="0"/>
              <a:t>în </a:t>
            </a:r>
            <a:r>
              <a:rPr lang="ro-RO" sz="3000" dirty="0" smtClean="0"/>
              <a:t>săptămâna menţionată, </a:t>
            </a:r>
            <a:r>
              <a:rPr lang="ro-RO" sz="3000" dirty="0"/>
              <a:t>durata acestora, </a:t>
            </a:r>
            <a:r>
              <a:rPr lang="ro-RO" sz="3000" dirty="0" smtClean="0"/>
              <a:t>modalităţile </a:t>
            </a:r>
            <a:r>
              <a:rPr lang="ro-RO" sz="3000" dirty="0"/>
              <a:t>de organizare </a:t>
            </a:r>
            <a:r>
              <a:rPr lang="ro-RO" sz="3000" dirty="0" smtClean="0"/>
              <a:t>şi responsabilităţile </a:t>
            </a:r>
            <a:r>
              <a:rPr lang="ro-RO" sz="3000" dirty="0"/>
              <a:t>se stabilesc în consiliul profesoral </a:t>
            </a:r>
            <a:r>
              <a:rPr lang="ro-RO" sz="3000" dirty="0" smtClean="0"/>
              <a:t>şi </a:t>
            </a:r>
            <a:r>
              <a:rPr lang="ro-RO" sz="3000" dirty="0"/>
              <a:t>se </a:t>
            </a:r>
            <a:r>
              <a:rPr lang="ro-RO" sz="3000" dirty="0" smtClean="0"/>
              <a:t>aprobă </a:t>
            </a:r>
            <a:r>
              <a:rPr lang="ro-RO" sz="3000" dirty="0"/>
              <a:t>de consiliul de </a:t>
            </a:r>
            <a:r>
              <a:rPr lang="ro-RO" sz="3000" dirty="0" smtClean="0"/>
              <a:t>administraţie </a:t>
            </a:r>
            <a:r>
              <a:rPr lang="ro-RO" sz="3000" dirty="0"/>
              <a:t>al </a:t>
            </a:r>
            <a:r>
              <a:rPr lang="ro-RO" sz="3000" dirty="0" smtClean="0"/>
              <a:t>unităţii </a:t>
            </a:r>
            <a:r>
              <a:rPr lang="ro-RO" sz="3000" dirty="0"/>
              <a:t>de </a:t>
            </a:r>
            <a:r>
              <a:rPr lang="ro-RO" sz="3000" dirty="0" smtClean="0"/>
              <a:t>învăţământ</a:t>
            </a:r>
            <a:r>
              <a:rPr lang="ro-RO" sz="3000" dirty="0"/>
              <a:t>.</a:t>
            </a:r>
            <a:endParaRPr lang="ro-RO" sz="3000" dirty="0" smtClean="0"/>
          </a:p>
          <a:p>
            <a:pPr algn="just">
              <a:buNone/>
            </a:pPr>
            <a:endParaRPr lang="ro-RO" sz="3000" dirty="0" smtClean="0"/>
          </a:p>
        </p:txBody>
      </p:sp>
    </p:spTree>
    <p:extLst>
      <p:ext uri="{BB962C8B-B14F-4D97-AF65-F5344CB8AC3E}">
        <p14:creationId xmlns:p14="http://schemas.microsoft.com/office/powerpoint/2010/main" val="13337170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MODALITATEA DE SELECŢIE A ACTIVITĂŢILOR</a:t>
            </a:r>
            <a:endParaRPr lang="en-US" sz="3200" dirty="0">
              <a:solidFill>
                <a:schemeClr val="tx1"/>
              </a:solidFill>
            </a:endParaRPr>
          </a:p>
        </p:txBody>
      </p:sp>
      <p:sp>
        <p:nvSpPr>
          <p:cNvPr id="2" name="TextBox 1"/>
          <p:cNvSpPr txBox="1"/>
          <p:nvPr/>
        </p:nvSpPr>
        <p:spPr>
          <a:xfrm>
            <a:off x="246796" y="1447800"/>
            <a:ext cx="8744803" cy="4832092"/>
          </a:xfrm>
          <a:prstGeom prst="rect">
            <a:avLst/>
          </a:prstGeom>
          <a:noFill/>
        </p:spPr>
        <p:txBody>
          <a:bodyPr wrap="square" rtlCol="0">
            <a:spAutoFit/>
          </a:bodyPr>
          <a:lstStyle/>
          <a:p>
            <a:pPr algn="just"/>
            <a:r>
              <a:rPr lang="ro-RO" sz="3200" dirty="0" smtClean="0"/>
              <a:t> </a:t>
            </a:r>
            <a:r>
              <a:rPr lang="vi-VN" sz="3000" dirty="0"/>
              <a:t>Consilierul educativ din unitatea de învățământ centralizează propunerile agreate, în vederea includerii acestora în Calendarul Activităților Educative ale unității de învățământ, ca domeniu distinct: </a:t>
            </a:r>
            <a:r>
              <a:rPr lang="vi-VN" sz="3000" b="1" dirty="0"/>
              <a:t>programul ”Școala altfel</a:t>
            </a:r>
            <a:r>
              <a:rPr lang="vi-VN" sz="3000" b="1" dirty="0" smtClean="0"/>
              <a:t>”.</a:t>
            </a:r>
            <a:endParaRPr lang="ro-RO" sz="3000" b="1" dirty="0" smtClean="0"/>
          </a:p>
          <a:p>
            <a:pPr algn="just"/>
            <a:r>
              <a:rPr lang="ro-RO" sz="3000" dirty="0" smtClean="0"/>
              <a:t> Conducerile unităţilor </a:t>
            </a:r>
            <a:r>
              <a:rPr lang="ro-RO" sz="3000" dirty="0"/>
              <a:t>de </a:t>
            </a:r>
            <a:r>
              <a:rPr lang="ro-RO" sz="3000" dirty="0" smtClean="0"/>
              <a:t>învăţământ </a:t>
            </a:r>
            <a:r>
              <a:rPr lang="ro-RO" sz="3000" dirty="0"/>
              <a:t>vor asigura popularizarea programului </a:t>
            </a:r>
            <a:r>
              <a:rPr lang="ro-RO" sz="3000" dirty="0" smtClean="0"/>
              <a:t>”şcoala </a:t>
            </a:r>
            <a:r>
              <a:rPr lang="ro-RO" sz="3000" dirty="0"/>
              <a:t>altfel”, la nivel local pentru crearea unui impact pozitiv al </a:t>
            </a:r>
            <a:r>
              <a:rPr lang="ro-RO" sz="3000" dirty="0" smtClean="0"/>
              <a:t>activităţilor </a:t>
            </a:r>
            <a:r>
              <a:rPr lang="ro-RO" sz="3000" dirty="0"/>
              <a:t>organizate, atât în unitatea de </a:t>
            </a:r>
            <a:r>
              <a:rPr lang="ro-RO" sz="3000" dirty="0" smtClean="0"/>
              <a:t>învăţământ </a:t>
            </a:r>
            <a:r>
              <a:rPr lang="ro-RO" sz="3000" dirty="0"/>
              <a:t>cât </a:t>
            </a:r>
            <a:r>
              <a:rPr lang="ro-RO" sz="3000" dirty="0" smtClean="0"/>
              <a:t>şi </a:t>
            </a:r>
            <a:r>
              <a:rPr lang="ro-RO" sz="3000" dirty="0"/>
              <a:t>în comunitate.</a:t>
            </a:r>
            <a:endParaRPr lang="ro-RO" sz="3000" dirty="0" smtClean="0"/>
          </a:p>
        </p:txBody>
      </p:sp>
    </p:spTree>
    <p:extLst>
      <p:ext uri="{BB962C8B-B14F-4D97-AF65-F5344CB8AC3E}">
        <p14:creationId xmlns:p14="http://schemas.microsoft.com/office/powerpoint/2010/main" val="41033315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CONŢINUTUL ŞI ORGANIZAREA PROGRAMULUI</a:t>
            </a:r>
            <a:endParaRPr lang="en-US" sz="3200" dirty="0">
              <a:solidFill>
                <a:schemeClr val="tx1"/>
              </a:solidFill>
            </a:endParaRPr>
          </a:p>
        </p:txBody>
      </p:sp>
      <p:sp>
        <p:nvSpPr>
          <p:cNvPr id="2" name="TextBox 1"/>
          <p:cNvSpPr txBox="1"/>
          <p:nvPr/>
        </p:nvSpPr>
        <p:spPr>
          <a:xfrm>
            <a:off x="219500" y="2438400"/>
            <a:ext cx="8744803" cy="2893100"/>
          </a:xfrm>
          <a:prstGeom prst="rect">
            <a:avLst/>
          </a:prstGeom>
          <a:noFill/>
        </p:spPr>
        <p:txBody>
          <a:bodyPr wrap="square" rtlCol="0">
            <a:spAutoFit/>
          </a:bodyPr>
          <a:lstStyle/>
          <a:p>
            <a:pPr algn="just"/>
            <a:r>
              <a:rPr lang="ro-RO" sz="3200" dirty="0" smtClean="0"/>
              <a:t> </a:t>
            </a:r>
            <a:r>
              <a:rPr lang="vi-VN" sz="3000" dirty="0"/>
              <a:t>Se </a:t>
            </a:r>
            <a:r>
              <a:rPr lang="vi-VN" sz="3000" dirty="0" smtClean="0"/>
              <a:t>recomand</a:t>
            </a:r>
            <a:r>
              <a:rPr lang="ro-RO" sz="3000" dirty="0"/>
              <a:t>ă</a:t>
            </a:r>
            <a:r>
              <a:rPr lang="vi-VN" sz="3000" dirty="0" smtClean="0"/>
              <a:t> </a:t>
            </a:r>
            <a:r>
              <a:rPr lang="vi-VN" sz="3000" dirty="0"/>
              <a:t>elaborarea unor proiecte la nivelul grupelor de </a:t>
            </a:r>
            <a:r>
              <a:rPr lang="vi-VN" sz="3000" dirty="0" smtClean="0"/>
              <a:t>pre</a:t>
            </a:r>
            <a:r>
              <a:rPr lang="ro-RO" sz="3000" dirty="0" smtClean="0"/>
              <a:t>ş</a:t>
            </a:r>
            <a:r>
              <a:rPr lang="vi-VN" sz="3000" dirty="0" smtClean="0"/>
              <a:t>colari/claselor</a:t>
            </a:r>
            <a:r>
              <a:rPr lang="vi-VN" sz="3000" dirty="0"/>
              <a:t>, al grupurilor de clase sau al </a:t>
            </a:r>
            <a:r>
              <a:rPr lang="vi-VN" sz="3000" dirty="0" smtClean="0"/>
              <a:t>unit</a:t>
            </a:r>
            <a:r>
              <a:rPr lang="ro-RO" sz="3000" dirty="0" smtClean="0"/>
              <a:t>ăţ</a:t>
            </a:r>
            <a:r>
              <a:rPr lang="vi-VN" sz="3000" dirty="0" smtClean="0"/>
              <a:t>ii </a:t>
            </a:r>
            <a:r>
              <a:rPr lang="vi-VN" sz="3000" dirty="0"/>
              <a:t>de </a:t>
            </a:r>
            <a:r>
              <a:rPr lang="vi-VN" sz="3000" dirty="0" smtClean="0"/>
              <a:t>înv</a:t>
            </a:r>
            <a:r>
              <a:rPr lang="ro-RO" sz="3000" dirty="0" smtClean="0"/>
              <a:t>ăţă</a:t>
            </a:r>
            <a:r>
              <a:rPr lang="vi-VN" sz="3000" dirty="0" smtClean="0"/>
              <a:t>mânt</a:t>
            </a:r>
            <a:r>
              <a:rPr lang="vi-VN" sz="3000" dirty="0"/>
              <a:t>, care </a:t>
            </a:r>
            <a:r>
              <a:rPr lang="vi-VN" sz="3000" dirty="0" smtClean="0"/>
              <a:t>s</a:t>
            </a:r>
            <a:r>
              <a:rPr lang="ro-RO" sz="3000" dirty="0" smtClean="0"/>
              <a:t>ă</a:t>
            </a:r>
            <a:r>
              <a:rPr lang="vi-VN" sz="3000" dirty="0" smtClean="0"/>
              <a:t> urm</a:t>
            </a:r>
            <a:r>
              <a:rPr lang="ro-RO" sz="3000" dirty="0" smtClean="0"/>
              <a:t>ă</a:t>
            </a:r>
            <a:r>
              <a:rPr lang="vi-VN" sz="3000" dirty="0" smtClean="0"/>
              <a:t>reasc</a:t>
            </a:r>
            <a:r>
              <a:rPr lang="ro-RO" sz="3000" dirty="0" smtClean="0"/>
              <a:t>ă</a:t>
            </a:r>
            <a:r>
              <a:rPr lang="vi-VN" sz="3000" dirty="0" smtClean="0"/>
              <a:t> </a:t>
            </a:r>
            <a:r>
              <a:rPr lang="ro-RO" sz="3000" dirty="0" smtClean="0"/>
              <a:t>ş</a:t>
            </a:r>
            <a:r>
              <a:rPr lang="vi-VN" sz="3000" dirty="0" smtClean="0"/>
              <a:t>i s</a:t>
            </a:r>
            <a:r>
              <a:rPr lang="ro-RO" sz="3000" dirty="0" smtClean="0"/>
              <a:t>ă</a:t>
            </a:r>
            <a:r>
              <a:rPr lang="vi-VN" sz="3000" dirty="0" smtClean="0"/>
              <a:t> permit</a:t>
            </a:r>
            <a:r>
              <a:rPr lang="ro-RO" sz="3000" dirty="0" smtClean="0"/>
              <a:t>ă</a:t>
            </a:r>
            <a:r>
              <a:rPr lang="vi-VN" sz="3000" dirty="0" smtClean="0"/>
              <a:t> </a:t>
            </a:r>
            <a:r>
              <a:rPr lang="vi-VN" sz="3000" dirty="0"/>
              <a:t>realizarea unor obiective </a:t>
            </a:r>
            <a:r>
              <a:rPr lang="vi-VN" sz="3000" dirty="0" smtClean="0"/>
              <a:t>educa</a:t>
            </a:r>
            <a:r>
              <a:rPr lang="ro-RO" sz="3000" dirty="0" smtClean="0"/>
              <a:t>ţ</a:t>
            </a:r>
            <a:r>
              <a:rPr lang="vi-VN" sz="3000" dirty="0" smtClean="0"/>
              <a:t>ionale</a:t>
            </a:r>
            <a:r>
              <a:rPr lang="vi-VN" sz="3000" dirty="0"/>
              <a:t>, prin </a:t>
            </a:r>
            <a:r>
              <a:rPr lang="vi-VN" sz="3000" dirty="0" smtClean="0"/>
              <a:t>activit</a:t>
            </a:r>
            <a:r>
              <a:rPr lang="ro-RO" sz="3000" dirty="0" smtClean="0"/>
              <a:t>ăţ</a:t>
            </a:r>
            <a:r>
              <a:rPr lang="vi-VN" sz="3000" dirty="0" smtClean="0"/>
              <a:t>i </a:t>
            </a:r>
            <a:r>
              <a:rPr lang="vi-VN" sz="3000" dirty="0"/>
              <a:t>care, în programul normal din perioada cursurilor, nu se pot derula</a:t>
            </a:r>
            <a:r>
              <a:rPr lang="vi-VN" sz="3000" dirty="0" smtClean="0"/>
              <a:t>.</a:t>
            </a:r>
            <a:endParaRPr lang="ro-RO" sz="3000" dirty="0" smtClean="0"/>
          </a:p>
        </p:txBody>
      </p:sp>
    </p:spTree>
    <p:extLst>
      <p:ext uri="{BB962C8B-B14F-4D97-AF65-F5344CB8AC3E}">
        <p14:creationId xmlns:p14="http://schemas.microsoft.com/office/powerpoint/2010/main" val="13990722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228600" y="304800"/>
            <a:ext cx="7696200" cy="990600"/>
          </a:xfrm>
        </p:spPr>
        <p:txBody>
          <a:bodyPr/>
          <a:lstStyle/>
          <a:p>
            <a:pPr algn="ctr"/>
            <a:r>
              <a:rPr lang="ro-RO" sz="3200" dirty="0" smtClean="0"/>
              <a:t>PROIECTELE SE POT ORGANIZA </a:t>
            </a:r>
            <a:endParaRPr lang="en-US" sz="3200" dirty="0">
              <a:solidFill>
                <a:schemeClr val="tx1"/>
              </a:solidFill>
            </a:endParaRPr>
          </a:p>
        </p:txBody>
      </p:sp>
      <p:sp>
        <p:nvSpPr>
          <p:cNvPr id="2" name="TextBox 1"/>
          <p:cNvSpPr txBox="1"/>
          <p:nvPr/>
        </p:nvSpPr>
        <p:spPr>
          <a:xfrm>
            <a:off x="76200" y="1905000"/>
            <a:ext cx="8744803" cy="4278094"/>
          </a:xfrm>
          <a:prstGeom prst="rect">
            <a:avLst/>
          </a:prstGeom>
          <a:noFill/>
        </p:spPr>
        <p:txBody>
          <a:bodyPr wrap="square" rtlCol="0">
            <a:spAutoFit/>
          </a:bodyPr>
          <a:lstStyle/>
          <a:p>
            <a:pPr algn="just"/>
            <a:r>
              <a:rPr lang="ro-RO" sz="3200" dirty="0" smtClean="0"/>
              <a:t> </a:t>
            </a:r>
            <a:r>
              <a:rPr lang="vi-VN" sz="3000" dirty="0"/>
              <a:t>în parteneriat cu alte </a:t>
            </a:r>
            <a:r>
              <a:rPr lang="vi-VN" sz="3000" dirty="0" smtClean="0"/>
              <a:t>unit</a:t>
            </a:r>
            <a:r>
              <a:rPr lang="ro-RO" sz="3000" dirty="0" smtClean="0"/>
              <a:t>ăţ</a:t>
            </a:r>
            <a:r>
              <a:rPr lang="vi-VN" sz="3000" dirty="0" smtClean="0"/>
              <a:t>i </a:t>
            </a:r>
            <a:r>
              <a:rPr lang="vi-VN" sz="3000" dirty="0"/>
              <a:t>de </a:t>
            </a:r>
            <a:r>
              <a:rPr lang="vi-VN" sz="3000" dirty="0" smtClean="0"/>
              <a:t>înv</a:t>
            </a:r>
            <a:r>
              <a:rPr lang="ro-RO" sz="3000" dirty="0" smtClean="0"/>
              <a:t>ăţă</a:t>
            </a:r>
            <a:r>
              <a:rPr lang="vi-VN" sz="3000" dirty="0" smtClean="0"/>
              <a:t>mânt</a:t>
            </a:r>
            <a:r>
              <a:rPr lang="vi-VN" sz="3000" dirty="0"/>
              <a:t>, cu </a:t>
            </a:r>
            <a:r>
              <a:rPr lang="vi-VN" sz="3000" dirty="0" smtClean="0"/>
              <a:t>organiza</a:t>
            </a:r>
            <a:r>
              <a:rPr lang="ro-RO" sz="3000" dirty="0" smtClean="0"/>
              <a:t>ţ</a:t>
            </a:r>
            <a:r>
              <a:rPr lang="vi-VN" sz="3000" dirty="0" smtClean="0"/>
              <a:t>ii </a:t>
            </a:r>
            <a:r>
              <a:rPr lang="vi-VN" sz="3000" dirty="0"/>
              <a:t>neguvernamentale, cu palatele </a:t>
            </a:r>
            <a:r>
              <a:rPr lang="ro-RO" sz="3000" dirty="0"/>
              <a:t>ş</a:t>
            </a:r>
            <a:r>
              <a:rPr lang="vi-VN" sz="3000" dirty="0" smtClean="0"/>
              <a:t>i </a:t>
            </a:r>
            <a:r>
              <a:rPr lang="vi-VN" sz="3000" dirty="0"/>
              <a:t>cluburile copiilor, cluburile sportive </a:t>
            </a:r>
            <a:r>
              <a:rPr lang="ro-RO" sz="3000" dirty="0" smtClean="0"/>
              <a:t>ş</a:t>
            </a:r>
            <a:r>
              <a:rPr lang="vi-VN" sz="3000" dirty="0" smtClean="0"/>
              <a:t>colare</a:t>
            </a:r>
            <a:r>
              <a:rPr lang="vi-VN" sz="3000" dirty="0"/>
              <a:t>, cu </a:t>
            </a:r>
            <a:r>
              <a:rPr lang="vi-VN" sz="3000" dirty="0" smtClean="0"/>
              <a:t>direc</a:t>
            </a:r>
            <a:r>
              <a:rPr lang="ro-RO" sz="3000" dirty="0" smtClean="0"/>
              <a:t>ţ</a:t>
            </a:r>
            <a:r>
              <a:rPr lang="vi-VN" sz="3000" dirty="0" smtClean="0"/>
              <a:t>iile </a:t>
            </a:r>
            <a:r>
              <a:rPr lang="vi-VN" sz="3000" dirty="0"/>
              <a:t>de tineret </a:t>
            </a:r>
            <a:r>
              <a:rPr lang="ro-RO" sz="3000" dirty="0" smtClean="0"/>
              <a:t>ş</a:t>
            </a:r>
            <a:r>
              <a:rPr lang="vi-VN" sz="3000" dirty="0" smtClean="0"/>
              <a:t>i </a:t>
            </a:r>
            <a:r>
              <a:rPr lang="vi-VN" sz="3000" dirty="0"/>
              <a:t>sport, taberele </a:t>
            </a:r>
            <a:r>
              <a:rPr lang="ro-RO" sz="3000" dirty="0" smtClean="0"/>
              <a:t>ş</a:t>
            </a:r>
            <a:r>
              <a:rPr lang="vi-VN" sz="3000" dirty="0" smtClean="0"/>
              <a:t>colare</a:t>
            </a:r>
            <a:r>
              <a:rPr lang="vi-VN" sz="3000" dirty="0"/>
              <a:t>, cu </a:t>
            </a:r>
            <a:r>
              <a:rPr lang="vi-VN" sz="3000" dirty="0" smtClean="0"/>
              <a:t>institu</a:t>
            </a:r>
            <a:r>
              <a:rPr lang="ro-RO" sz="3000" dirty="0" smtClean="0"/>
              <a:t>ţ</a:t>
            </a:r>
            <a:r>
              <a:rPr lang="vi-VN" sz="3000" dirty="0" smtClean="0"/>
              <a:t>ii </a:t>
            </a:r>
            <a:r>
              <a:rPr lang="vi-VN" sz="3000" dirty="0"/>
              <a:t>culturale </a:t>
            </a:r>
            <a:r>
              <a:rPr lang="ro-RO" sz="3000" dirty="0" smtClean="0"/>
              <a:t>ş</a:t>
            </a:r>
            <a:r>
              <a:rPr lang="vi-VN" sz="3000" dirty="0" smtClean="0"/>
              <a:t>i </a:t>
            </a:r>
            <a:r>
              <a:rPr lang="ro-RO" sz="3000" dirty="0" smtClean="0"/>
              <a:t>ş</a:t>
            </a:r>
            <a:r>
              <a:rPr lang="vi-VN" sz="3000" dirty="0" smtClean="0"/>
              <a:t>tiin</a:t>
            </a:r>
            <a:r>
              <a:rPr lang="ro-RO" sz="3000" dirty="0" smtClean="0"/>
              <a:t>ţ</a:t>
            </a:r>
            <a:r>
              <a:rPr lang="vi-VN" sz="3000" dirty="0" smtClean="0"/>
              <a:t>ifice </a:t>
            </a:r>
            <a:r>
              <a:rPr lang="vi-VN" sz="3000" dirty="0"/>
              <a:t>(institute de </a:t>
            </a:r>
            <a:r>
              <a:rPr lang="vi-VN" sz="3000" dirty="0" smtClean="0"/>
              <a:t>cercet</a:t>
            </a:r>
            <a:r>
              <a:rPr lang="ro-RO" sz="3000" dirty="0" smtClean="0"/>
              <a:t>ă</a:t>
            </a:r>
            <a:r>
              <a:rPr lang="vi-VN" sz="3000" dirty="0" smtClean="0"/>
              <a:t>ri</a:t>
            </a:r>
            <a:r>
              <a:rPr lang="vi-VN" sz="3000" dirty="0"/>
              <a:t>, </a:t>
            </a:r>
            <a:r>
              <a:rPr lang="vi-VN" sz="3000" dirty="0" smtClean="0"/>
              <a:t>facult</a:t>
            </a:r>
            <a:r>
              <a:rPr lang="ro-RO" sz="3000" dirty="0" smtClean="0"/>
              <a:t>ăţ</a:t>
            </a:r>
            <a:r>
              <a:rPr lang="vi-VN" sz="3000" dirty="0" smtClean="0"/>
              <a:t>i</a:t>
            </a:r>
            <a:r>
              <a:rPr lang="ro-RO" sz="3000" dirty="0" smtClean="0"/>
              <a:t>, </a:t>
            </a:r>
            <a:r>
              <a:rPr lang="vi-VN" sz="3000" dirty="0" smtClean="0"/>
              <a:t>etc</a:t>
            </a:r>
            <a:r>
              <a:rPr lang="vi-VN" sz="3000" dirty="0"/>
              <a:t>.), cu </a:t>
            </a:r>
            <a:r>
              <a:rPr lang="vi-VN" sz="3000" dirty="0" smtClean="0"/>
              <a:t>poli</a:t>
            </a:r>
            <a:r>
              <a:rPr lang="ro-RO" sz="3000" dirty="0" smtClean="0"/>
              <a:t>ţ</a:t>
            </a:r>
            <a:r>
              <a:rPr lang="vi-VN" sz="3000" dirty="0" smtClean="0"/>
              <a:t>ia</a:t>
            </a:r>
            <a:r>
              <a:rPr lang="vi-VN" sz="3000" dirty="0"/>
              <a:t>, jandarmeria, inspectoratele pentru </a:t>
            </a:r>
            <a:r>
              <a:rPr lang="vi-VN" sz="3000" dirty="0" smtClean="0"/>
              <a:t>situa</a:t>
            </a:r>
            <a:r>
              <a:rPr lang="ro-RO" sz="3000" dirty="0" smtClean="0"/>
              <a:t>ţ</a:t>
            </a:r>
            <a:r>
              <a:rPr lang="vi-VN" sz="3000" dirty="0" smtClean="0"/>
              <a:t>ii </a:t>
            </a:r>
            <a:r>
              <a:rPr lang="vi-VN" sz="3000" dirty="0"/>
              <a:t>de </a:t>
            </a:r>
            <a:r>
              <a:rPr lang="vi-VN" sz="3000" dirty="0" smtClean="0"/>
              <a:t>urgen</a:t>
            </a:r>
            <a:r>
              <a:rPr lang="ro-RO" sz="3000" dirty="0" smtClean="0"/>
              <a:t>ţă</a:t>
            </a:r>
            <a:r>
              <a:rPr lang="vi-VN" sz="3000" dirty="0" smtClean="0"/>
              <a:t>, direc</a:t>
            </a:r>
            <a:r>
              <a:rPr lang="ro-RO" sz="3000" dirty="0" smtClean="0"/>
              <a:t>ţ</a:t>
            </a:r>
            <a:r>
              <a:rPr lang="vi-VN" sz="3000" dirty="0" smtClean="0"/>
              <a:t>iile </a:t>
            </a:r>
            <a:r>
              <a:rPr lang="vi-VN" sz="3000" dirty="0"/>
              <a:t>de </a:t>
            </a:r>
            <a:r>
              <a:rPr lang="vi-VN" sz="3000" dirty="0" smtClean="0"/>
              <a:t>s</a:t>
            </a:r>
            <a:r>
              <a:rPr lang="ro-RO" sz="3000" dirty="0" smtClean="0"/>
              <a:t>ă</a:t>
            </a:r>
            <a:r>
              <a:rPr lang="vi-VN" sz="3000" dirty="0" smtClean="0"/>
              <a:t>n</a:t>
            </a:r>
            <a:r>
              <a:rPr lang="ro-RO" sz="3000" dirty="0" smtClean="0"/>
              <a:t>ă</a:t>
            </a:r>
            <a:r>
              <a:rPr lang="vi-VN" sz="3000" dirty="0" smtClean="0"/>
              <a:t>tate public</a:t>
            </a:r>
            <a:r>
              <a:rPr lang="ro-RO" sz="3000" dirty="0" smtClean="0"/>
              <a:t>ă</a:t>
            </a:r>
            <a:r>
              <a:rPr lang="vi-VN" sz="3000" dirty="0" smtClean="0"/>
              <a:t>, agen</a:t>
            </a:r>
            <a:r>
              <a:rPr lang="ro-RO" sz="3000" dirty="0" smtClean="0"/>
              <a:t>ţ</a:t>
            </a:r>
            <a:r>
              <a:rPr lang="vi-VN" sz="3000" dirty="0" smtClean="0"/>
              <a:t>iile </a:t>
            </a:r>
            <a:r>
              <a:rPr lang="vi-VN" sz="3000" dirty="0"/>
              <a:t>pentru </a:t>
            </a:r>
            <a:r>
              <a:rPr lang="vi-VN" sz="3000" dirty="0" smtClean="0"/>
              <a:t>protec</a:t>
            </a:r>
            <a:r>
              <a:rPr lang="ro-RO" sz="3000" dirty="0" smtClean="0"/>
              <a:t>ţ</a:t>
            </a:r>
            <a:r>
              <a:rPr lang="vi-VN" sz="3000" dirty="0" smtClean="0"/>
              <a:t>ia </a:t>
            </a:r>
            <a:r>
              <a:rPr lang="vi-VN" sz="3000" dirty="0"/>
              <a:t>mediului etc.</a:t>
            </a:r>
            <a:endParaRPr lang="ro-RO" sz="3000" dirty="0" smtClean="0"/>
          </a:p>
        </p:txBody>
      </p:sp>
    </p:spTree>
    <p:extLst>
      <p:ext uri="{BB962C8B-B14F-4D97-AF65-F5344CB8AC3E}">
        <p14:creationId xmlns:p14="http://schemas.microsoft.com/office/powerpoint/2010/main" val="1912318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Sales training presentation">
  <a:themeElements>
    <a:clrScheme name="Sales Training_final2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Sales Training_final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692150" marR="0" indent="-347663" algn="l" defTabSz="914400" rtl="0" eaLnBrk="1" fontAlgn="base" latinLnBrk="0" hangingPunct="1">
          <a:lnSpc>
            <a:spcPct val="100000"/>
          </a:lnSpc>
          <a:spcBef>
            <a:spcPct val="20000"/>
          </a:spcBef>
          <a:spcAft>
            <a:spcPct val="0"/>
          </a:spcAft>
          <a:buClr>
            <a:schemeClr val="accent2"/>
          </a:buClr>
          <a:buSzPct val="70000"/>
          <a:buFont typeface="Wingdings" pitchFamily="2" charset="2"/>
          <a:buChar char="l"/>
          <a:tabLst/>
          <a:defRPr kumimoji="0" lang="en-US" sz="2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692150" marR="0" indent="-347663" algn="l" defTabSz="914400" rtl="0" eaLnBrk="1" fontAlgn="base" latinLnBrk="0" hangingPunct="1">
          <a:lnSpc>
            <a:spcPct val="100000"/>
          </a:lnSpc>
          <a:spcBef>
            <a:spcPct val="20000"/>
          </a:spcBef>
          <a:spcAft>
            <a:spcPct val="0"/>
          </a:spcAft>
          <a:buClr>
            <a:schemeClr val="accent2"/>
          </a:buClr>
          <a:buSzPct val="70000"/>
          <a:buFont typeface="Wingdings" pitchFamily="2" charset="2"/>
          <a:buChar char="l"/>
          <a:tabLst/>
          <a:defRPr kumimoji="0" lang="en-US" sz="2600" b="0" i="0" u="none" strike="noStrike" cap="none" normalizeH="0" baseline="0" smtClean="0">
            <a:ln>
              <a:noFill/>
            </a:ln>
            <a:solidFill>
              <a:schemeClr val="tx1"/>
            </a:solidFill>
            <a:effectLst/>
            <a:latin typeface="Arial" charset="0"/>
          </a:defRPr>
        </a:defPPr>
      </a:lstStyle>
    </a:lnDef>
  </a:objectDefaults>
  <a:extraClrSchemeLst>
    <a:extraClrScheme>
      <a:clrScheme name="Sales Training_final2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Sales Training_final2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Sales Training_final2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Sales Training_final2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Sales Training_final2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Sales Training_final2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Sales Training_final2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Sales Training_final2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Sales Training_final2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Sales Training_final2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Sales training presentation</Template>
  <TotalTime>2778</TotalTime>
  <Words>1383</Words>
  <Application>Microsoft Office PowerPoint</Application>
  <PresentationFormat>On-screen Show (4:3)</PresentationFormat>
  <Paragraphs>83</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Sales training presentation</vt:lpstr>
      <vt:lpstr>INSPECTORATUL ŞCOLAR JUDEŢEAN TIMIŞ www.isj.tm.edu.ro</vt:lpstr>
      <vt:lpstr>PREVEDERI GENERALE</vt:lpstr>
      <vt:lpstr>SCOPUL ACESTUI PROGRAM</vt:lpstr>
      <vt:lpstr>PREVEDERI GENERALE</vt:lpstr>
      <vt:lpstr>PLANIFICAREA ŞI APROBAREA PROGRAMULUI</vt:lpstr>
      <vt:lpstr>MODALITATEA DE SELECŢIE A ACTIVITĂŢILOR</vt:lpstr>
      <vt:lpstr>MODALITATEA DE SELECŢIE A ACTIVITĂŢILOR</vt:lpstr>
      <vt:lpstr>CONŢINUTUL ŞI ORGANIZAREA PROGRAMULUI</vt:lpstr>
      <vt:lpstr>PROIECTELE SE POT ORGANIZA </vt:lpstr>
      <vt:lpstr>CONŢINUTUL ŞI ORGANIZAREA PROGRAMULUI</vt:lpstr>
      <vt:lpstr>TIPURI DE ACTIVITĂŢI ÎN CADRUL PROGRAMULUI „SCOALA ALTFEL”</vt:lpstr>
      <vt:lpstr>TIPURI DE ACTIVITĂŢI ÎN CADRUL PROGRAMULUI „SCOALA ALTFEL”</vt:lpstr>
      <vt:lpstr>ACESTE ACTIVITĂŢI SE VOR ORGANIZA SUB DIFERITE FORME </vt:lpstr>
      <vt:lpstr>ACESTE ACTIVITĂŢI SE VOR ORGANIZA SUB DIFERITE FORME </vt:lpstr>
      <vt:lpstr>ACESTE ACTIVITĂŢI SE VOR ORGANIZA SUB DIFERITE FORME </vt:lpstr>
      <vt:lpstr>MONITORIZARE ŞI EVALUARE</vt:lpstr>
      <vt:lpstr>MONITORIZARE ŞI EVALUARE</vt:lpstr>
      <vt:lpstr>MONITORIZARE ŞI EVALUARE</vt:lpstr>
      <vt:lpstr>MONITORIZARE ŞI EVALUARE</vt:lpstr>
      <vt:lpstr>MONITORIZARE ŞI EVALUARE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INSPECTORATUL ŞCOLAR JUDEŢEAN TIMIŞ www.isj.tm.edu.ro</dc:title>
  <dc:creator>User1</dc:creator>
  <cp:lastModifiedBy>User1</cp:lastModifiedBy>
  <cp:revision>137</cp:revision>
  <dcterms:created xsi:type="dcterms:W3CDTF">2011-09-18T09:09:52Z</dcterms:created>
  <dcterms:modified xsi:type="dcterms:W3CDTF">2012-01-26T19:46:59Z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TC012137211033</vt:lpwstr>
  </property>
</Properties>
</file>